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840" r:id="rId4"/>
    <p:sldMasterId id="2147483842" r:id="rId5"/>
    <p:sldMasterId id="2147483854" r:id="rId6"/>
    <p:sldMasterId id="2147483866" r:id="rId7"/>
  </p:sldMasterIdLst>
  <p:notesMasterIdLst>
    <p:notesMasterId r:id="rId37"/>
  </p:notesMasterIdLst>
  <p:sldIdLst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6" r:id="rId16"/>
    <p:sldId id="270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87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2263B-056F-4017-9CE2-6D3A2BA7E786}" v="75" dt="2024-04-09T13:37:13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ner Kunz" userId="e4a801cdd77b3e8b" providerId="LiveId" clId="{5182263B-056F-4017-9CE2-6D3A2BA7E786}"/>
    <pc:docChg chg="undo custSel modSld">
      <pc:chgData name="Werner Kunz" userId="e4a801cdd77b3e8b" providerId="LiveId" clId="{5182263B-056F-4017-9CE2-6D3A2BA7E786}" dt="2024-04-09T13:51:16.567" v="337" actId="20577"/>
      <pc:docMkLst>
        <pc:docMk/>
      </pc:docMkLst>
      <pc:sldChg chg="modSp mod">
        <pc:chgData name="Werner Kunz" userId="e4a801cdd77b3e8b" providerId="LiveId" clId="{5182263B-056F-4017-9CE2-6D3A2BA7E786}" dt="2024-04-09T13:46:53.322" v="307" actId="20577"/>
        <pc:sldMkLst>
          <pc:docMk/>
          <pc:sldMk cId="0" sldId="260"/>
        </pc:sldMkLst>
        <pc:spChg chg="mod">
          <ac:chgData name="Werner Kunz" userId="e4a801cdd77b3e8b" providerId="LiveId" clId="{5182263B-056F-4017-9CE2-6D3A2BA7E786}" dt="2024-04-09T13:46:53.322" v="307" actId="20577"/>
          <ac:spMkLst>
            <pc:docMk/>
            <pc:sldMk cId="0" sldId="260"/>
            <ac:spMk id="29698" creationId="{00000000-0000-0000-0000-000000000000}"/>
          </ac:spMkLst>
        </pc:spChg>
      </pc:sldChg>
      <pc:sldChg chg="modSp mod">
        <pc:chgData name="Werner Kunz" userId="e4a801cdd77b3e8b" providerId="LiveId" clId="{5182263B-056F-4017-9CE2-6D3A2BA7E786}" dt="2024-04-09T13:51:16.567" v="337" actId="20577"/>
        <pc:sldMkLst>
          <pc:docMk/>
          <pc:sldMk cId="0" sldId="264"/>
        </pc:sldMkLst>
        <pc:spChg chg="mod">
          <ac:chgData name="Werner Kunz" userId="e4a801cdd77b3e8b" providerId="LiveId" clId="{5182263B-056F-4017-9CE2-6D3A2BA7E786}" dt="2024-04-09T13:51:16.567" v="337" actId="20577"/>
          <ac:spMkLst>
            <pc:docMk/>
            <pc:sldMk cId="0" sldId="264"/>
            <ac:spMk id="33836" creationId="{00000000-0000-0000-0000-000000000000}"/>
          </ac:spMkLst>
        </pc:spChg>
      </pc:sldChg>
      <pc:sldChg chg="modSp mod">
        <pc:chgData name="Werner Kunz" userId="e4a801cdd77b3e8b" providerId="LiveId" clId="{5182263B-056F-4017-9CE2-6D3A2BA7E786}" dt="2024-04-09T13:41:59.764" v="248" actId="1035"/>
        <pc:sldMkLst>
          <pc:docMk/>
          <pc:sldMk cId="0" sldId="270"/>
        </pc:sldMkLst>
        <pc:spChg chg="mod">
          <ac:chgData name="Werner Kunz" userId="e4a801cdd77b3e8b" providerId="LiveId" clId="{5182263B-056F-4017-9CE2-6D3A2BA7E786}" dt="2024-04-09T13:41:59.764" v="248" actId="1035"/>
          <ac:spMkLst>
            <pc:docMk/>
            <pc:sldMk cId="0" sldId="270"/>
            <ac:spMk id="27650" creationId="{00000000-0000-0000-0000-000000000000}"/>
          </ac:spMkLst>
        </pc:spChg>
      </pc:sldChg>
      <pc:sldChg chg="modSp mod">
        <pc:chgData name="Werner Kunz" userId="e4a801cdd77b3e8b" providerId="LiveId" clId="{5182263B-056F-4017-9CE2-6D3A2BA7E786}" dt="2024-04-09T08:58:36.280" v="13" actId="20577"/>
        <pc:sldMkLst>
          <pc:docMk/>
          <pc:sldMk cId="0" sldId="273"/>
        </pc:sldMkLst>
        <pc:spChg chg="mod">
          <ac:chgData name="Werner Kunz" userId="e4a801cdd77b3e8b" providerId="LiveId" clId="{5182263B-056F-4017-9CE2-6D3A2BA7E786}" dt="2024-04-09T08:58:36.280" v="13" actId="20577"/>
          <ac:spMkLst>
            <pc:docMk/>
            <pc:sldMk cId="0" sldId="273"/>
            <ac:spMk id="44037" creationId="{00000000-0000-0000-0000-000000000000}"/>
          </ac:spMkLst>
        </pc:spChg>
      </pc:sldChg>
      <pc:sldChg chg="addSp modSp mod modAnim">
        <pc:chgData name="Werner Kunz" userId="e4a801cdd77b3e8b" providerId="LiveId" clId="{5182263B-056F-4017-9CE2-6D3A2BA7E786}" dt="2024-04-09T09:07:42.883" v="162"/>
        <pc:sldMkLst>
          <pc:docMk/>
          <pc:sldMk cId="0" sldId="275"/>
        </pc:sldMkLst>
        <pc:spChg chg="add mod">
          <ac:chgData name="Werner Kunz" userId="e4a801cdd77b3e8b" providerId="LiveId" clId="{5182263B-056F-4017-9CE2-6D3A2BA7E786}" dt="2024-04-09T09:07:23.222" v="161" actId="113"/>
          <ac:spMkLst>
            <pc:docMk/>
            <pc:sldMk cId="0" sldId="275"/>
            <ac:spMk id="2" creationId="{8009F278-34B0-A2C0-3CA0-0243620F038C}"/>
          </ac:spMkLst>
        </pc:spChg>
        <pc:spChg chg="mod">
          <ac:chgData name="Werner Kunz" userId="e4a801cdd77b3e8b" providerId="LiveId" clId="{5182263B-056F-4017-9CE2-6D3A2BA7E786}" dt="2024-04-09T09:05:57.723" v="14" actId="1076"/>
          <ac:spMkLst>
            <pc:docMk/>
            <pc:sldMk cId="0" sldId="275"/>
            <ac:spMk id="46082" creationId="{00000000-0000-0000-0000-000000000000}"/>
          </ac:spMkLst>
        </pc:spChg>
      </pc:sldChg>
      <pc:sldChg chg="modSp mod">
        <pc:chgData name="Werner Kunz" userId="e4a801cdd77b3e8b" providerId="LiveId" clId="{5182263B-056F-4017-9CE2-6D3A2BA7E786}" dt="2024-04-09T13:35:30.018" v="233" actId="207"/>
        <pc:sldMkLst>
          <pc:docMk/>
          <pc:sldMk cId="0" sldId="276"/>
        </pc:sldMkLst>
        <pc:spChg chg="mod">
          <ac:chgData name="Werner Kunz" userId="e4a801cdd77b3e8b" providerId="LiveId" clId="{5182263B-056F-4017-9CE2-6D3A2BA7E786}" dt="2024-04-09T13:34:50.758" v="194" actId="6549"/>
          <ac:spMkLst>
            <pc:docMk/>
            <pc:sldMk cId="0" sldId="276"/>
            <ac:spMk id="5" creationId="{00000000-0000-0000-0000-000000000000}"/>
          </ac:spMkLst>
        </pc:spChg>
        <pc:spChg chg="mod">
          <ac:chgData name="Werner Kunz" userId="e4a801cdd77b3e8b" providerId="LiveId" clId="{5182263B-056F-4017-9CE2-6D3A2BA7E786}" dt="2024-04-09T09:12:30.786" v="188" actId="20577"/>
          <ac:spMkLst>
            <pc:docMk/>
            <pc:sldMk cId="0" sldId="276"/>
            <ac:spMk id="6" creationId="{00000000-0000-0000-0000-000000000000}"/>
          </ac:spMkLst>
        </pc:spChg>
        <pc:spChg chg="mod">
          <ac:chgData name="Werner Kunz" userId="e4a801cdd77b3e8b" providerId="LiveId" clId="{5182263B-056F-4017-9CE2-6D3A2BA7E786}" dt="2024-04-09T13:35:30.018" v="233" actId="207"/>
          <ac:spMkLst>
            <pc:docMk/>
            <pc:sldMk cId="0" sldId="276"/>
            <ac:spMk id="9" creationId="{00000000-0000-0000-0000-000000000000}"/>
          </ac:spMkLst>
        </pc:spChg>
      </pc:sldChg>
      <pc:sldChg chg="modSp">
        <pc:chgData name="Werner Kunz" userId="e4a801cdd77b3e8b" providerId="LiveId" clId="{5182263B-056F-4017-9CE2-6D3A2BA7E786}" dt="2024-04-09T13:37:13.177" v="236" actId="6549"/>
        <pc:sldMkLst>
          <pc:docMk/>
          <pc:sldMk cId="0" sldId="277"/>
        </pc:sldMkLst>
        <pc:spChg chg="mod">
          <ac:chgData name="Werner Kunz" userId="e4a801cdd77b3e8b" providerId="LiveId" clId="{5182263B-056F-4017-9CE2-6D3A2BA7E786}" dt="2024-04-09T13:37:13.177" v="236" actId="6549"/>
          <ac:spMkLst>
            <pc:docMk/>
            <pc:sldMk cId="0" sldId="277"/>
            <ac:spMk id="10" creationId="{00000000-0000-0000-0000-000000000000}"/>
          </ac:spMkLst>
        </pc:spChg>
      </pc:sldChg>
    </pc:docChg>
  </pc:docChgLst>
  <pc:docChgLst>
    <pc:chgData name="Werner Kunz" userId="e4a801cdd77b3e8b" providerId="LiveId" clId="{FE482556-00B9-4484-B24D-FBD3D386E0B1}"/>
    <pc:docChg chg="custSel modSld">
      <pc:chgData name="Werner Kunz" userId="e4a801cdd77b3e8b" providerId="LiveId" clId="{FE482556-00B9-4484-B24D-FBD3D386E0B1}" dt="2023-04-05T12:25:56.776" v="34" actId="313"/>
      <pc:docMkLst>
        <pc:docMk/>
      </pc:docMkLst>
      <pc:sldChg chg="modSp mod">
        <pc:chgData name="Werner Kunz" userId="e4a801cdd77b3e8b" providerId="LiveId" clId="{FE482556-00B9-4484-B24D-FBD3D386E0B1}" dt="2023-04-05T12:25:56.776" v="34" actId="313"/>
        <pc:sldMkLst>
          <pc:docMk/>
          <pc:sldMk cId="0" sldId="270"/>
        </pc:sldMkLst>
        <pc:spChg chg="mod">
          <ac:chgData name="Werner Kunz" userId="e4a801cdd77b3e8b" providerId="LiveId" clId="{FE482556-00B9-4484-B24D-FBD3D386E0B1}" dt="2023-04-05T12:25:56.776" v="34" actId="313"/>
          <ac:spMkLst>
            <pc:docMk/>
            <pc:sldMk cId="0" sldId="270"/>
            <ac:spMk id="276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075-0A3F-432D-948E-0EED1C9D5161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F86E-2ED4-417B-B08C-6D96B77CA3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6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F86E-2ED4-417B-B08C-6D96B77CA30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59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106A76-7418-4C81-8808-39CA1DBFDC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DC27A9-E6C3-4788-B921-085BC136C3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9E41B0-30F0-4D6A-8068-37764F2422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912B-58F8-49FA-A1BF-1F52C4F66CE9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085B-1673-4C67-86C5-252EDA16DF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F90A-F6B1-4765-80AB-F87E374B81C7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1212-3DDE-4F7C-A848-4FADCBA8D3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7035-28A5-4B47-860E-539AAB890BEB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6567-62E1-478C-B97D-692955783B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1C77-BCA6-40EF-A7A7-4D31A094094D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38A9-4230-472A-A664-3EAF686970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0CE8-EC41-42AF-96BD-E3DC962776A5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F509-56A2-45F1-A80C-1C6CA0979A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2D3A-C3F8-4387-9991-23A034A301C9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6752-86BC-4978-895D-2BF789E464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4A5C-0324-45A2-B7C2-B6CE4F9800B4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F780-66A6-4995-89A2-971301FF43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77BB-7577-4B1F-B838-4670F1ADFFEA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5EC7-DB3D-4299-9940-E9CDD1FE4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CEF566-F8D1-44CE-91CC-B61815DA84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CA67-17AE-464D-BA55-A5EAB856E44D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7AEB-D3F1-4216-AEF0-BDB25A900B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8486-16D4-4BAA-9610-758CB6E17F6F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5BB2-3D48-48C9-9A44-36C1A78FC0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2775-6FA2-4473-9BEE-684C12A2F531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75F3-5C15-469B-9EB0-63CD3C6178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8C2C7F-11E2-482A-8CC7-7936E4AA22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7C489D-9686-48C6-BA30-64D79A37EB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703F22-C626-4D39-93F7-9D5FCA1EC2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DBAF5D-F21D-488F-BB8A-AC80E27D84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CF7C55-E5EC-4C0E-9456-56391606CF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15E43F-FDFA-46FD-8D17-67A38D74A7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4C4225-F03E-4197-AA46-B64BB23EA1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514482-0E86-4AAD-9490-7FBD0FAB4A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095198-04E4-4852-B2A9-39588A8868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D89F93-2AD8-4473-9A9F-8FAFAFC456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D2B83-7104-435A-821D-F308403EFC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481B3E-ACC3-43DA-8B98-1F69F30EDC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1031E5-9DC7-4823-86DA-6A70BA2784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EDA76C-152A-45BB-9787-9731A12A45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3EB98E-E21A-4AA0-93AF-25F2E95AD0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9FE4AC8-1CA7-4379-BDD9-7424982D8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0EDCC4-B1B4-4F45-AC6F-FEF4F0E8D8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CFE681-6368-4B82-98EC-84C795D96B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6B5F41-642B-4C00-B766-20001ADDB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0715DD-5F0D-4B40-A743-A4AECF5019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508A2A-A917-4AA8-893F-21653B21E6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7E0DA-9936-409D-8800-DB456776D6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81A5F9-1066-4E46-95FA-C899CF1140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CDAB11-B949-4FB8-8DBD-32103E08C7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8A3D09-48D1-4833-B251-1FB52CC0EC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25F0A27-DFF6-4FC3-AAAF-2AE3AB5CB4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0BE0151-8A03-471E-967A-240177D673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67F98A0-9FD3-4136-A46E-04B03D1FE5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51054E8-5891-4E04-8F8E-48CC30CE4C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2B65F0-BD7B-4C5F-A74F-81CB75839F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E0BE622-4585-43BD-95D5-8A040DD5D7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8DE8C98-8818-481C-BC33-3FD903411A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A8AAE60-44CC-4BAE-8036-16212393F5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B1FE7AB-F8F4-4B24-8E98-3C2DABFB49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89766B1-5D1C-4A37-99D7-0AD97C822E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9790256-B2C3-44A3-BD89-CBA710D3FC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5F85BF2-CCF2-401E-AB6E-FB52906E6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B55771-EAC1-4F44-85A7-B684871CBF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21E7E7-D47E-40B5-B2F2-EEE4598218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5B512E-70FF-42D6-8614-1CA416E696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A9C76A-F588-4670-A475-67F5717639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CD25A5-E0E4-4835-B871-6A6620B47E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FB3AB4-7ACC-4EA2-B62E-6CB563E459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6402D4-4AD8-468C-AA9E-5BDCD63C7F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F94BE1-E647-4DAC-B0B2-8A2C1576DD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BECD40-CCB2-4226-A4C7-0E0BC3FFD2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77A056-B044-4101-8ACA-362192BC6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FDE616-3D2A-4CF0-80A3-51030755FB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AA00C0-C7C5-4678-BC95-05B23D77A4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633CD-9F45-4866-B317-4594C881B6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B568BF-5A62-41DE-AC4F-C3815D36E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C30972-E6A4-43A5-835B-C1F6132902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CB9E7DEC-8657-4A46-B1DA-6A6E2B2EEB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A09F0-061B-4FF8-94BA-579AFB58EC06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840CA-F4D9-422F-92DB-7FD011F48D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F40015A-E4A4-4F7D-B5FB-A55D936A59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das Titelformat zu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die Formate des Vorlagentextes zu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2AF388-AABF-46D7-888B-F62E357490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das Titelformat zu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die Formate des Vorlagentextes zu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3073F4-35C1-4806-85B4-62DAF3C89D4A}" type="slidenum">
              <a:rPr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37435F0-600B-4AD9-BCE2-473A6E94EE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B61BCF7-B84D-4AFA-8AFF-B62B439219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2.jpeg"/><Relationship Id="rId4" Type="http://schemas.openxmlformats.org/officeDocument/2006/relationships/hyperlink" Target="http://images.google.de/imgres?imgurl=http://www.plingfactory.de/Science/GruKlaOeko/Teichleben/Protista/Vorticella%20Schwaermer.jpg&amp;imgrefurl=http://www.plingfactory.de/Science/GruKlaOeko/Teichleben/Protista/TL3Protista1.html&amp;h=477&amp;w=634&amp;sz=20&amp;tbnid=v5SXHewdvsEJ:&amp;tbnh=101&amp;tbnw=134&amp;start=8&amp;prev=/images?q=R%C3%A4dertiere&amp;hl=de&amp;lr=&amp;sa=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de/imgres?imgurl=http://www.plingfactory.de/Science/GruKlaOeko/Teichleben/Protista/Vorticella%20Schwaermer.jpg&amp;imgrefurl=http://www.plingfactory.de/Science/GruKlaOeko/Teichleben/Protista/TL3Protista1.html&amp;h=477&amp;w=634&amp;sz=20&amp;tbnid=v5SXHewdvsEJ:&amp;tbnh=101&amp;tbnw=134&amp;start=8&amp;prev=/images?q=R%C3%A4dertiere&amp;hl=de&amp;lr=&amp;sa=G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de/imgres?imgurl=http://www.plingfactory.de/Science/GruKlaOeko/Teichleben/Protista/Vorticella%20Schwaermer.jpg&amp;imgrefurl=http://www.plingfactory.de/Science/GruKlaOeko/Teichleben/Protista/TL3Protista1.html&amp;h=477&amp;w=634&amp;sz=20&amp;tbnid=v5SXHewdvsEJ:&amp;tbnh=101&amp;tbnw=134&amp;start=8&amp;prev=/images?q=R%C3%A4dertiere&amp;hl=de&amp;lr=&amp;sa=G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2"/>
          <p:cNvSpPr txBox="1">
            <a:spLocks noChangeArrowheads="1"/>
          </p:cNvSpPr>
          <p:nvPr/>
        </p:nvSpPr>
        <p:spPr bwMode="auto">
          <a:xfrm>
            <a:off x="1619250" y="2164794"/>
            <a:ext cx="6337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dirty="0" err="1">
                <a:solidFill>
                  <a:srgbClr val="000000"/>
                </a:solidFill>
                <a:latin typeface="Times New Roman" pitchFamily="18" charset="0"/>
              </a:rPr>
              <a:t>Diplodie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de-DE" sz="2000" b="1" dirty="0" err="1">
                <a:solidFill>
                  <a:srgbClr val="000000"/>
                </a:solidFill>
                <a:latin typeface="Times New Roman" pitchFamily="18" charset="0"/>
              </a:rPr>
              <a:t>Haploidie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, Mitose, Meiose, Chromatiden</a:t>
            </a:r>
          </a:p>
          <a:p>
            <a:pPr algn="ctr"/>
            <a:endParaRPr lang="de-DE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Verstehen Sie die Begriffe </a:t>
            </a:r>
            <a:r>
              <a:rPr lang="de-DE" sz="2000" b="1" dirty="0">
                <a:solidFill>
                  <a:srgbClr val="FF3300"/>
                </a:solidFill>
                <a:latin typeface="Times New Roman" pitchFamily="18" charset="0"/>
              </a:rPr>
              <a:t>n und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1"/>
          <p:cNvSpPr txBox="1">
            <a:spLocks noChangeArrowheads="1"/>
          </p:cNvSpPr>
          <p:nvPr/>
        </p:nvSpPr>
        <p:spPr bwMode="auto">
          <a:xfrm>
            <a:off x="755650" y="836712"/>
            <a:ext cx="75612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Times New Roman" pitchFamily="18" charset="0"/>
                <a:cs typeface="Calibri" pitchFamily="34" charset="0"/>
              </a:rPr>
              <a:t>Der „eigentliche“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 Generationswechsel </a:t>
            </a:r>
            <a:r>
              <a:rPr lang="de-DE" dirty="0">
                <a:latin typeface="Times New Roman" pitchFamily="18" charset="0"/>
                <a:cs typeface="Calibri" pitchFamily="34" charset="0"/>
              </a:rPr>
              <a:t>bei Tieren und Pflanzen ist der Wechsel von diploider und haploider Generation; </a:t>
            </a:r>
          </a:p>
          <a:p>
            <a:r>
              <a:rPr lang="de-DE" dirty="0">
                <a:latin typeface="Times New Roman" pitchFamily="18" charset="0"/>
                <a:cs typeface="Calibri" pitchFamily="34" charset="0"/>
              </a:rPr>
              <a:t>alle anderen sog. Generationswechsel sind „Nebenzyklen“ (z.B. beim „berühmten“ Leberegel)</a:t>
            </a:r>
          </a:p>
          <a:p>
            <a:endParaRPr lang="de-DE" b="1" dirty="0">
              <a:solidFill>
                <a:srgbClr val="C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Generationswechsel von diploider und haploider Generation 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bei </a:t>
            </a:r>
            <a:r>
              <a:rPr lang="de-DE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Tieren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und </a:t>
            </a:r>
            <a:r>
              <a:rPr lang="de-DE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Pflanzen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</a:t>
            </a:r>
          </a:p>
          <a:p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(= wichtiger Unterschied zwischen Tieren und Pflanzen)</a:t>
            </a:r>
          </a:p>
          <a:p>
            <a:endParaRPr lang="de-DE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Sporophyt und Gametophyt</a:t>
            </a:r>
          </a:p>
          <a:p>
            <a:endParaRPr lang="de-DE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Was sind Sporen im Gegensatz zu Gameten?</a:t>
            </a:r>
          </a:p>
        </p:txBody>
      </p:sp>
      <p:sp>
        <p:nvSpPr>
          <p:cNvPr id="27651" name="Textfeld 3"/>
          <p:cNvSpPr txBox="1">
            <a:spLocks noChangeArrowheads="1"/>
          </p:cNvSpPr>
          <p:nvPr/>
        </p:nvSpPr>
        <p:spPr bwMode="auto">
          <a:xfrm>
            <a:off x="468313" y="6877050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Parthenogenese bei </a:t>
            </a:r>
            <a:r>
              <a:rPr lang="de-DE" b="1">
                <a:solidFill>
                  <a:srgbClr val="800000"/>
                </a:solidFill>
                <a:latin typeface="Times New Roman" pitchFamily="18" charset="0"/>
              </a:rPr>
              <a:t>Bienen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8"/>
          <p:cNvSpPr txBox="1">
            <a:spLocks noChangeArrowheads="1"/>
          </p:cNvSpPr>
          <p:nvPr/>
        </p:nvSpPr>
        <p:spPr bwMode="auto">
          <a:xfrm>
            <a:off x="1692275" y="692150"/>
            <a:ext cx="53276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 ist ein </a:t>
            </a:r>
            <a:r>
              <a:rPr lang="de-DE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Generationswechsel? </a:t>
            </a:r>
          </a:p>
        </p:txBody>
      </p:sp>
      <p:sp>
        <p:nvSpPr>
          <p:cNvPr id="75779" name="Textfeld 1"/>
          <p:cNvSpPr txBox="1">
            <a:spLocks noChangeArrowheads="1"/>
          </p:cNvSpPr>
          <p:nvPr/>
        </p:nvSpPr>
        <p:spPr bwMode="auto">
          <a:xfrm>
            <a:off x="539750" y="1484313"/>
            <a:ext cx="8135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Mit der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Erfindung der Sexualität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gibt es im Lebenszyklus eines Organismus </a:t>
            </a:r>
          </a:p>
          <a:p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zwei unterschiedliche "Generationen"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: </a:t>
            </a:r>
          </a:p>
          <a:p>
            <a:endParaRPr lang="de-DE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Ein Teil des Lebens verläuft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diploid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(das ist 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diploide Generation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).</a:t>
            </a:r>
          </a:p>
          <a:p>
            <a:endParaRPr lang="de-DE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Diese macht irgendwann </a:t>
            </a:r>
            <a:r>
              <a:rPr lang="de-DE" b="1">
                <a:solidFill>
                  <a:srgbClr val="00B050"/>
                </a:solidFill>
                <a:latin typeface="Times New Roman" pitchFamily="18" charset="0"/>
                <a:cs typeface="Calibri" pitchFamily="34" charset="0"/>
              </a:rPr>
              <a:t>Reduktionsteilungen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, woraus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 Zellen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hervorgehen, womit 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 Generation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beginnt </a:t>
            </a:r>
          </a:p>
        </p:txBody>
      </p:sp>
      <p:sp>
        <p:nvSpPr>
          <p:cNvPr id="75780" name="Textfeld 1"/>
          <p:cNvSpPr txBox="1">
            <a:spLocks noChangeArrowheads="1"/>
          </p:cNvSpPr>
          <p:nvPr/>
        </p:nvSpPr>
        <p:spPr bwMode="auto">
          <a:xfrm>
            <a:off x="539750" y="4029075"/>
            <a:ext cx="8135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Tiere: 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Diese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 Generation 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kann entweder ganz kurz sein und nur aus einer Zelle bestehen (so bei den meisten 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Tieren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, wo die haploide Generation nur aus den reifen Geschlechtszellen (Gameten) besteht), </a:t>
            </a:r>
          </a:p>
          <a:p>
            <a:endParaRPr lang="de-DE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 b="1" dirty="0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Pflanzen: 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oder die haploiden Zellen können nach ihrer Entstehung durch Meiose einen eigenen Körper aufbauen: das ist die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 Generation 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bei allen 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Pflanzen</a:t>
            </a:r>
            <a:endParaRPr lang="de-DE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1"/>
          <p:cNvSpPr txBox="1">
            <a:spLocks noChangeArrowheads="1"/>
          </p:cNvSpPr>
          <p:nvPr/>
        </p:nvSpPr>
        <p:spPr bwMode="auto">
          <a:xfrm>
            <a:off x="539750" y="1098550"/>
            <a:ext cx="81359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 Aufgabe der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haploiden Generation 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ist es, Geschlechtszellen (Gameten) zu bilden:</a:t>
            </a:r>
          </a:p>
          <a:p>
            <a:endParaRPr lang="de-DE" sz="2000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 Bei </a:t>
            </a:r>
            <a:r>
              <a:rPr lang="de-DE" sz="2000" b="1" dirty="0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Pflanzen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dauert es eine ganze Generation, bis die haploiden Zellen sich endlich zu Gameten (Spermien und Eizellen) differenzieren. Vorher sind die haploiden Zellen keine Geschlechtszellen.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 Bei den meisten </a:t>
            </a:r>
            <a:r>
              <a:rPr lang="de-DE" sz="2000" b="1" dirty="0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Tieren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sind die haploiden Zellen sofort nach ihrer Entstehung durch Meiose die fertigen Gameten (Spermien und Eizellen) 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 Gameten verschmelzen zur 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diploiden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Zygote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, aus der die </a:t>
            </a:r>
          </a:p>
          <a:p>
            <a:endParaRPr lang="de-DE" sz="20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diploide Generation 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hervorgeht, deren Aufgabe es ist, irgendwann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Reduktionsteilungen (also Meiose) 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zu machen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79388" y="4797425"/>
            <a:ext cx="1439862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rgbClr val="C00000"/>
                </a:solidFill>
                <a:latin typeface="Times New Roman" pitchFamily="18" charset="0"/>
              </a:rPr>
              <a:t>haploide Generation</a:t>
            </a:r>
          </a:p>
        </p:txBody>
      </p:sp>
      <p:sp>
        <p:nvSpPr>
          <p:cNvPr id="30723" name="Textfeld 1"/>
          <p:cNvSpPr txBox="1">
            <a:spLocks noChangeArrowheads="1"/>
          </p:cNvSpPr>
          <p:nvPr/>
        </p:nvSpPr>
        <p:spPr bwMode="auto">
          <a:xfrm>
            <a:off x="611188" y="323850"/>
            <a:ext cx="795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meisten Tierarten sind in allen Zellen (außer den Keimzellen)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diploid.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08175" y="3214688"/>
            <a:ext cx="13684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00B050"/>
                </a:solidFill>
                <a:latin typeface="Times New Roman" pitchFamily="18" charset="0"/>
              </a:rPr>
              <a:t>Befruchtung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 zur Zygote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258888" y="2795588"/>
            <a:ext cx="4333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19325"/>
            <a:ext cx="1720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42"/>
          <p:cNvGrpSpPr>
            <a:grpSpLocks/>
          </p:cNvGrpSpPr>
          <p:nvPr/>
        </p:nvGrpSpPr>
        <p:grpSpPr bwMode="auto">
          <a:xfrm>
            <a:off x="1187450" y="981075"/>
            <a:ext cx="3671888" cy="1266825"/>
            <a:chOff x="1474788" y="1018853"/>
            <a:chExt cx="3671887" cy="1266825"/>
          </a:xfrm>
        </p:grpSpPr>
        <p:sp>
          <p:nvSpPr>
            <p:cNvPr id="30758" name="Textfeld 1"/>
            <p:cNvSpPr txBox="1">
              <a:spLocks noChangeArrowheads="1"/>
            </p:cNvSpPr>
            <p:nvPr/>
          </p:nvSpPr>
          <p:spPr bwMode="auto">
            <a:xfrm>
              <a:off x="1474788" y="1052190"/>
              <a:ext cx="1512887" cy="738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b="1">
                  <a:solidFill>
                    <a:srgbClr val="FF0000"/>
                  </a:solidFill>
                  <a:latin typeface="Times New Roman" pitchFamily="18" charset="0"/>
                </a:rPr>
                <a:t>Chromosomen, die von der Mutter kommen</a:t>
              </a:r>
            </a:p>
          </p:txBody>
        </p:sp>
        <p:sp>
          <p:nvSpPr>
            <p:cNvPr id="30759" name="Textfeld 1"/>
            <p:cNvSpPr txBox="1">
              <a:spLocks noChangeArrowheads="1"/>
            </p:cNvSpPr>
            <p:nvPr/>
          </p:nvSpPr>
          <p:spPr bwMode="auto">
            <a:xfrm>
              <a:off x="3635375" y="1018853"/>
              <a:ext cx="1511300" cy="738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b="1">
                  <a:solidFill>
                    <a:srgbClr val="0033CC"/>
                  </a:solidFill>
                  <a:latin typeface="Times New Roman" pitchFamily="18" charset="0"/>
                </a:rPr>
                <a:t>Chromosomen, die vom Vater kommen</a:t>
              </a:r>
            </a:p>
          </p:txBody>
        </p:sp>
        <p:pic>
          <p:nvPicPr>
            <p:cNvPr id="30760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113" y="1714178"/>
              <a:ext cx="5905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1" name="Line 14"/>
            <p:cNvSpPr>
              <a:spLocks noChangeShapeType="1"/>
            </p:cNvSpPr>
            <p:nvPr/>
          </p:nvSpPr>
          <p:spPr bwMode="auto">
            <a:xfrm>
              <a:off x="2916238" y="1628453"/>
              <a:ext cx="360362" cy="287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62" name="Line 14"/>
            <p:cNvSpPr>
              <a:spLocks noChangeShapeType="1"/>
            </p:cNvSpPr>
            <p:nvPr/>
          </p:nvSpPr>
          <p:spPr bwMode="auto">
            <a:xfrm flipH="1">
              <a:off x="3419475" y="1628453"/>
              <a:ext cx="431800" cy="28892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27" name="Gerade Verbindung mit Pfeil 26"/>
          <p:cNvCxnSpPr/>
          <p:nvPr/>
        </p:nvCxnSpPr>
        <p:spPr>
          <a:xfrm>
            <a:off x="3276600" y="2709863"/>
            <a:ext cx="15827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43"/>
          <p:cNvGrpSpPr>
            <a:grpSpLocks/>
          </p:cNvGrpSpPr>
          <p:nvPr/>
        </p:nvGrpSpPr>
        <p:grpSpPr bwMode="auto">
          <a:xfrm>
            <a:off x="4932363" y="1557338"/>
            <a:ext cx="2124075" cy="2370137"/>
            <a:chOff x="4932363" y="1557015"/>
            <a:chExt cx="2124075" cy="2370138"/>
          </a:xfrm>
        </p:grpSpPr>
        <p:pic>
          <p:nvPicPr>
            <p:cNvPr id="30750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363" y="1557015"/>
              <a:ext cx="2124075" cy="237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1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063" y="1988815"/>
              <a:ext cx="2174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2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4750" y="1584003"/>
              <a:ext cx="217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3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1575" y="2288853"/>
              <a:ext cx="217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1575" y="2909565"/>
              <a:ext cx="217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5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4913" y="3573140"/>
              <a:ext cx="2174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6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063" y="3212778"/>
              <a:ext cx="2174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7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6500" y="2593653"/>
              <a:ext cx="2190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feld 7"/>
          <p:cNvSpPr txBox="1">
            <a:spLocks noChangeArrowheads="1"/>
          </p:cNvSpPr>
          <p:nvPr/>
        </p:nvSpPr>
        <p:spPr bwMode="auto">
          <a:xfrm>
            <a:off x="3276600" y="3213100"/>
            <a:ext cx="2016125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Times New Roman" pitchFamily="18" charset="0"/>
              </a:rPr>
              <a:t>Aus der Zygote entstehen der Körper und die Keimzellen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6659563" y="3213100"/>
            <a:ext cx="936625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659563" y="3717925"/>
            <a:ext cx="936625" cy="719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47"/>
          <p:cNvGrpSpPr>
            <a:grpSpLocks/>
          </p:cNvGrpSpPr>
          <p:nvPr/>
        </p:nvGrpSpPr>
        <p:grpSpPr bwMode="auto">
          <a:xfrm>
            <a:off x="7092950" y="2997200"/>
            <a:ext cx="1979613" cy="1800225"/>
            <a:chOff x="7092950" y="2996878"/>
            <a:chExt cx="1979613" cy="1800225"/>
          </a:xfrm>
        </p:grpSpPr>
        <p:sp>
          <p:nvSpPr>
            <p:cNvPr id="30745" name="Textfeld 7"/>
            <p:cNvSpPr txBox="1">
              <a:spLocks noChangeArrowheads="1"/>
            </p:cNvSpPr>
            <p:nvPr/>
          </p:nvSpPr>
          <p:spPr bwMode="auto">
            <a:xfrm>
              <a:off x="7092950" y="3428678"/>
              <a:ext cx="1979613" cy="739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b="1">
                  <a:solidFill>
                    <a:srgbClr val="000000"/>
                  </a:solidFill>
                  <a:latin typeface="Times New Roman" pitchFamily="18" charset="0"/>
                </a:rPr>
                <a:t>Trennung der homologen Chromosomen= </a:t>
              </a:r>
              <a:r>
                <a:rPr lang="de-DE" sz="1400" b="1">
                  <a:solidFill>
                    <a:srgbClr val="00B050"/>
                  </a:solidFill>
                  <a:latin typeface="Times New Roman" pitchFamily="18" charset="0"/>
                </a:rPr>
                <a:t>Meiose</a:t>
              </a:r>
            </a:p>
          </p:txBody>
        </p:sp>
        <p:pic>
          <p:nvPicPr>
            <p:cNvPr id="3074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7625" y="2996878"/>
              <a:ext cx="4000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67625" y="4365303"/>
              <a:ext cx="419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40" descr="H:\WINTEXT_aktuell\LEHRE\Zoologie_Vorl_WS08_09\E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56575" y="4220840"/>
              <a:ext cx="57626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01013" y="2996878"/>
              <a:ext cx="67786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7524750" y="5229225"/>
            <a:ext cx="14398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rgbClr val="C00000"/>
                </a:solidFill>
                <a:latin typeface="Times New Roman" pitchFamily="18" charset="0"/>
              </a:rPr>
              <a:t>haploide Generation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3851275" y="4725988"/>
            <a:ext cx="1439863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rgbClr val="C00000"/>
                </a:solidFill>
                <a:latin typeface="Times New Roman" pitchFamily="18" charset="0"/>
              </a:rPr>
              <a:t>diploide Generation</a:t>
            </a:r>
          </a:p>
        </p:txBody>
      </p:sp>
      <p:sp>
        <p:nvSpPr>
          <p:cNvPr id="47" name="Geschweifte Klammer rechts 46"/>
          <p:cNvSpPr/>
          <p:nvPr/>
        </p:nvSpPr>
        <p:spPr>
          <a:xfrm rot="5400000">
            <a:off x="4319588" y="1809750"/>
            <a:ext cx="215900" cy="5327650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grpSp>
        <p:nvGrpSpPr>
          <p:cNvPr id="30737" name="Gruppieren 40"/>
          <p:cNvGrpSpPr>
            <a:grpSpLocks/>
          </p:cNvGrpSpPr>
          <p:nvPr/>
        </p:nvGrpSpPr>
        <p:grpSpPr bwMode="auto">
          <a:xfrm>
            <a:off x="250825" y="2146300"/>
            <a:ext cx="995363" cy="1646238"/>
            <a:chOff x="250825" y="2145978"/>
            <a:chExt cx="995363" cy="1646237"/>
          </a:xfrm>
        </p:grpSpPr>
        <p:pic>
          <p:nvPicPr>
            <p:cNvPr id="30740" name="Picture 40" descr="H:\WINTEXT_aktuell\LEHRE\Zoologie_Vorl_WS08_09\E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825" y="2793678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0825" y="2145978"/>
              <a:ext cx="9874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2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088" y="3442965"/>
              <a:ext cx="419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3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088" y="2434903"/>
              <a:ext cx="4000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4" name="Textfeld 37"/>
            <p:cNvSpPr txBox="1">
              <a:spLocks noChangeArrowheads="1"/>
            </p:cNvSpPr>
            <p:nvPr/>
          </p:nvSpPr>
          <p:spPr bwMode="auto">
            <a:xfrm>
              <a:off x="468313" y="2436490"/>
              <a:ext cx="5032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3200" b="1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38" name="Geschweifte Klammer rechts 37"/>
          <p:cNvSpPr/>
          <p:nvPr/>
        </p:nvSpPr>
        <p:spPr>
          <a:xfrm rot="5400000">
            <a:off x="755650" y="3717925"/>
            <a:ext cx="215900" cy="1511300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0" name="Geschweifte Klammer rechts 39"/>
          <p:cNvSpPr/>
          <p:nvPr/>
        </p:nvSpPr>
        <p:spPr>
          <a:xfrm rot="5400000">
            <a:off x="8027988" y="4149725"/>
            <a:ext cx="215900" cy="1800225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9" grpId="0" animBg="1"/>
      <p:bldP spid="45" grpId="0" animBg="1"/>
      <p:bldP spid="46" grpId="0" animBg="1"/>
      <p:bldP spid="47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feld 90"/>
          <p:cNvSpPr txBox="1">
            <a:spLocks noChangeArrowheads="1"/>
          </p:cNvSpPr>
          <p:nvPr/>
        </p:nvSpPr>
        <p:spPr bwMode="auto">
          <a:xfrm>
            <a:off x="5867400" y="3228975"/>
            <a:ext cx="2808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Die einzigen </a:t>
            </a:r>
            <a:r>
              <a:rPr lang="de-DE" sz="1600" b="1">
                <a:solidFill>
                  <a:srgbClr val="0000FF"/>
                </a:solidFill>
                <a:latin typeface="Times New Roman" pitchFamily="18" charset="0"/>
              </a:rPr>
              <a:t>haploiden 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Zellen</a:t>
            </a:r>
          </a:p>
          <a:p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der Tiere sind die Spermien und die Eier.</a:t>
            </a:r>
          </a:p>
        </p:txBody>
      </p:sp>
      <p:cxnSp>
        <p:nvCxnSpPr>
          <p:cNvPr id="94" name="Gerade Verbindung mit Pfeil 93"/>
          <p:cNvCxnSpPr/>
          <p:nvPr/>
        </p:nvCxnSpPr>
        <p:spPr>
          <a:xfrm>
            <a:off x="1619250" y="2292350"/>
            <a:ext cx="1368425" cy="730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 flipV="1">
            <a:off x="5940425" y="2365375"/>
            <a:ext cx="1368425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47"/>
          <p:cNvGrpSpPr>
            <a:grpSpLocks/>
          </p:cNvGrpSpPr>
          <p:nvPr/>
        </p:nvGrpSpPr>
        <p:grpSpPr bwMode="auto">
          <a:xfrm>
            <a:off x="755650" y="1644650"/>
            <a:ext cx="858838" cy="1330325"/>
            <a:chOff x="755650" y="4221163"/>
            <a:chExt cx="858838" cy="1330325"/>
          </a:xfrm>
        </p:grpSpPr>
        <p:pic>
          <p:nvPicPr>
            <p:cNvPr id="31758" name="Picture 40" descr="H:\WINTEXT_aktuell\LEHRE\Zoologie_Vorl_WS08_09\E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5011738"/>
              <a:ext cx="53975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41" descr="H:\WINTEXT_aktuell\LEHRE\Zoologie_Vorl_WS08_09\Spermiu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0" y="4221163"/>
              <a:ext cx="858838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1688" y="5108575"/>
              <a:ext cx="419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0113" y="4537075"/>
              <a:ext cx="35877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48"/>
          <p:cNvGrpSpPr>
            <a:grpSpLocks/>
          </p:cNvGrpSpPr>
          <p:nvPr/>
        </p:nvGrpSpPr>
        <p:grpSpPr bwMode="auto">
          <a:xfrm>
            <a:off x="7308850" y="1681163"/>
            <a:ext cx="858838" cy="1331912"/>
            <a:chOff x="7308850" y="4257675"/>
            <a:chExt cx="858838" cy="1331913"/>
          </a:xfrm>
        </p:grpSpPr>
        <p:pic>
          <p:nvPicPr>
            <p:cNvPr id="31754" name="Picture 40" descr="H:\WINTEXT_aktuell\LEHRE\Zoologie_Vorl_WS08_09\E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850" y="5048250"/>
              <a:ext cx="53975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41" descr="H:\WINTEXT_aktuell\LEHRE\Zoologie_Vorl_WS08_09\Spermiu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8850" y="4257675"/>
              <a:ext cx="858838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3300" y="5145088"/>
              <a:ext cx="4191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1725" y="4575175"/>
              <a:ext cx="360363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557338"/>
            <a:ext cx="26289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feld 1"/>
          <p:cNvSpPr txBox="1">
            <a:spLocks noChangeArrowheads="1"/>
          </p:cNvSpPr>
          <p:nvPr/>
        </p:nvSpPr>
        <p:spPr bwMode="auto">
          <a:xfrm>
            <a:off x="611188" y="323850"/>
            <a:ext cx="795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meisten Tierarten sind in allen Zellen (außer den Keimzellen)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diploid.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3716338"/>
            <a:ext cx="863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2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259138"/>
            <a:ext cx="5191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Text Box 8"/>
          <p:cNvSpPr txBox="1">
            <a:spLocks noChangeArrowheads="1"/>
          </p:cNvSpPr>
          <p:nvPr/>
        </p:nvSpPr>
        <p:spPr bwMode="auto">
          <a:xfrm>
            <a:off x="1133475" y="3462338"/>
            <a:ext cx="1266825" cy="36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Befruchtung</a:t>
            </a: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 zur Zygote</a:t>
            </a:r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933450" y="3135313"/>
            <a:ext cx="4016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808288"/>
            <a:ext cx="10668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2671763"/>
            <a:ext cx="6111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8" y="3462338"/>
            <a:ext cx="2587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8" y="2873375"/>
            <a:ext cx="2476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2938463"/>
            <a:ext cx="3206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0" name="Textfeld 70"/>
          <p:cNvSpPr txBox="1">
            <a:spLocks noChangeArrowheads="1"/>
          </p:cNvSpPr>
          <p:nvPr/>
        </p:nvSpPr>
        <p:spPr bwMode="auto">
          <a:xfrm>
            <a:off x="5934075" y="4573588"/>
            <a:ext cx="1331913" cy="22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haploide Generation</a:t>
            </a:r>
          </a:p>
        </p:txBody>
      </p:sp>
      <p:sp>
        <p:nvSpPr>
          <p:cNvPr id="39961" name="Textfeld 71"/>
          <p:cNvSpPr txBox="1">
            <a:spLocks noChangeArrowheads="1"/>
          </p:cNvSpPr>
          <p:nvPr/>
        </p:nvSpPr>
        <p:spPr bwMode="auto">
          <a:xfrm>
            <a:off x="2266950" y="4378325"/>
            <a:ext cx="1333500" cy="22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diploide Generation</a:t>
            </a:r>
          </a:p>
        </p:txBody>
      </p:sp>
      <p:sp>
        <p:nvSpPr>
          <p:cNvPr id="73" name="Geschweifte Klammer rechts 72"/>
          <p:cNvSpPr/>
          <p:nvPr/>
        </p:nvSpPr>
        <p:spPr bwMode="auto">
          <a:xfrm rot="5400000">
            <a:off x="2701926" y="2814637"/>
            <a:ext cx="195262" cy="2798763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grpSp>
        <p:nvGrpSpPr>
          <p:cNvPr id="2" name="Gruppieren 83"/>
          <p:cNvGrpSpPr>
            <a:grpSpLocks/>
          </p:cNvGrpSpPr>
          <p:nvPr/>
        </p:nvGrpSpPr>
        <p:grpSpPr bwMode="auto">
          <a:xfrm>
            <a:off x="2751138" y="2205038"/>
            <a:ext cx="1516062" cy="1762125"/>
            <a:chOff x="2718901" y="3432562"/>
            <a:chExt cx="2124852" cy="2371080"/>
          </a:xfrm>
        </p:grpSpPr>
        <p:pic>
          <p:nvPicPr>
            <p:cNvPr id="32814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8901" y="3432562"/>
              <a:ext cx="2124852" cy="237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5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66973" y="3864610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6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41711" y="3459228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7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37716" y="4164194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8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37716" y="4785600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9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1939" y="5448786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0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66973" y="5088746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1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03633" y="4469713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84"/>
          <p:cNvGrpSpPr>
            <a:grpSpLocks/>
          </p:cNvGrpSpPr>
          <p:nvPr/>
        </p:nvGrpSpPr>
        <p:grpSpPr bwMode="auto">
          <a:xfrm>
            <a:off x="6199188" y="2219325"/>
            <a:ext cx="1533525" cy="1587500"/>
            <a:chOff x="4931743" y="3553852"/>
            <a:chExt cx="2124852" cy="2371080"/>
          </a:xfrm>
        </p:grpSpPr>
        <p:pic>
          <p:nvPicPr>
            <p:cNvPr id="32806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1743" y="3553852"/>
              <a:ext cx="2124852" cy="237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7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6056" y="4618913"/>
              <a:ext cx="952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8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37006" y="5251871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9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48125" y="4005064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0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00192" y="3633905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1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00192" y="4349990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2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19301" y="4926054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3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22863" y="5603586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77" name="Textfeld 7"/>
          <p:cNvSpPr txBox="1">
            <a:spLocks noChangeArrowheads="1"/>
          </p:cNvSpPr>
          <p:nvPr/>
        </p:nvSpPr>
        <p:spPr bwMode="auto">
          <a:xfrm>
            <a:off x="4322763" y="3602038"/>
            <a:ext cx="1544637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Trennung der homologen Chromosomen=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Meiose</a:t>
            </a:r>
          </a:p>
        </p:txBody>
      </p:sp>
      <p:pic>
        <p:nvPicPr>
          <p:cNvPr id="3997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4135438"/>
            <a:ext cx="2984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3330575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Gerade Verbindung mit Pfeil 66"/>
          <p:cNvCxnSpPr/>
          <p:nvPr/>
        </p:nvCxnSpPr>
        <p:spPr bwMode="auto">
          <a:xfrm flipV="1">
            <a:off x="4000500" y="3460750"/>
            <a:ext cx="698500" cy="2841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 bwMode="auto">
          <a:xfrm>
            <a:off x="4000500" y="3792538"/>
            <a:ext cx="698500" cy="473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 bwMode="auto">
          <a:xfrm flipV="1">
            <a:off x="5934075" y="3013075"/>
            <a:ext cx="265113" cy="317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1" name="Text Box 5"/>
          <p:cNvSpPr txBox="1">
            <a:spLocks noChangeArrowheads="1"/>
          </p:cNvSpPr>
          <p:nvPr/>
        </p:nvSpPr>
        <p:spPr bwMode="auto">
          <a:xfrm>
            <a:off x="5334000" y="2963863"/>
            <a:ext cx="666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haploide Zellen =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Sporen</a:t>
            </a:r>
          </a:p>
        </p:txBody>
      </p:sp>
      <p:sp>
        <p:nvSpPr>
          <p:cNvPr id="39972" name="Oval 30"/>
          <p:cNvSpPr>
            <a:spLocks noChangeArrowheads="1"/>
          </p:cNvSpPr>
          <p:nvPr/>
        </p:nvSpPr>
        <p:spPr bwMode="auto">
          <a:xfrm>
            <a:off x="5067300" y="3159125"/>
            <a:ext cx="88900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3" name="Oval 31"/>
          <p:cNvSpPr>
            <a:spLocks noChangeArrowheads="1"/>
          </p:cNvSpPr>
          <p:nvPr/>
        </p:nvSpPr>
        <p:spPr bwMode="auto">
          <a:xfrm>
            <a:off x="5067300" y="2963863"/>
            <a:ext cx="88900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4" name="Oval 32"/>
          <p:cNvSpPr>
            <a:spLocks noChangeArrowheads="1"/>
          </p:cNvSpPr>
          <p:nvPr/>
        </p:nvSpPr>
        <p:spPr bwMode="auto">
          <a:xfrm>
            <a:off x="5200650" y="3222625"/>
            <a:ext cx="90488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5" name="Oval 33"/>
          <p:cNvSpPr>
            <a:spLocks noChangeArrowheads="1"/>
          </p:cNvSpPr>
          <p:nvPr/>
        </p:nvSpPr>
        <p:spPr bwMode="auto">
          <a:xfrm>
            <a:off x="5133975" y="3421063"/>
            <a:ext cx="90488" cy="106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6" name="Oval 34"/>
          <p:cNvSpPr>
            <a:spLocks noChangeArrowheads="1"/>
          </p:cNvSpPr>
          <p:nvPr/>
        </p:nvSpPr>
        <p:spPr bwMode="auto">
          <a:xfrm>
            <a:off x="5200650" y="2962275"/>
            <a:ext cx="90488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9968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025" y="3398838"/>
            <a:ext cx="5191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1800" y="3552825"/>
            <a:ext cx="2603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Geschweifte Klammer rechts 105"/>
          <p:cNvSpPr/>
          <p:nvPr/>
        </p:nvSpPr>
        <p:spPr bwMode="auto">
          <a:xfrm rot="5400000">
            <a:off x="6369050" y="2409825"/>
            <a:ext cx="195263" cy="4132263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39949" name="Textfeld 84"/>
          <p:cNvSpPr txBox="1">
            <a:spLocks noChangeArrowheads="1"/>
          </p:cNvSpPr>
          <p:nvPr/>
        </p:nvSpPr>
        <p:spPr bwMode="auto">
          <a:xfrm>
            <a:off x="457200" y="2844800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2355850" y="3068638"/>
            <a:ext cx="3603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V="1">
            <a:off x="7451725" y="3644900"/>
            <a:ext cx="433388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62888" y="2917825"/>
            <a:ext cx="669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8938" y="3106738"/>
            <a:ext cx="2698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Gerade Verbindung mit Pfeil 82"/>
          <p:cNvCxnSpPr/>
          <p:nvPr/>
        </p:nvCxnSpPr>
        <p:spPr bwMode="auto">
          <a:xfrm flipV="1">
            <a:off x="7451725" y="3206750"/>
            <a:ext cx="433388" cy="366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44"/>
          <p:cNvSpPr txBox="1">
            <a:spLocks noChangeArrowheads="1"/>
          </p:cNvSpPr>
          <p:nvPr/>
        </p:nvSpPr>
        <p:spPr bwMode="auto">
          <a:xfrm>
            <a:off x="7689850" y="2276475"/>
            <a:ext cx="141922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Times New Roman" pitchFamily="18" charset="0"/>
              </a:rPr>
              <a:t>hier erst entstehen Spermien oder Eier </a:t>
            </a:r>
            <a:r>
              <a:rPr lang="de-DE" sz="1000" b="1" dirty="0">
                <a:solidFill>
                  <a:srgbClr val="C00000"/>
                </a:solidFill>
                <a:latin typeface="Times New Roman" pitchFamily="18" charset="0"/>
              </a:rPr>
              <a:t>ohne</a:t>
            </a:r>
            <a:r>
              <a:rPr lang="de-DE" sz="1000" b="1" dirty="0">
                <a:solidFill>
                  <a:srgbClr val="000000"/>
                </a:solidFill>
                <a:latin typeface="Times New Roman" pitchFamily="18" charset="0"/>
              </a:rPr>
              <a:t> Meiose</a:t>
            </a:r>
          </a:p>
        </p:txBody>
      </p:sp>
      <p:sp>
        <p:nvSpPr>
          <p:cNvPr id="32805" name="Textfeld 1"/>
          <p:cNvSpPr txBox="1">
            <a:spLocks noChangeArrowheads="1"/>
          </p:cNvSpPr>
          <p:nvPr/>
        </p:nvSpPr>
        <p:spPr bwMode="auto">
          <a:xfrm>
            <a:off x="611188" y="549275"/>
            <a:ext cx="7954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Bei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Pflanzen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dagegen bauen 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haploiden Zellen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zunächst erst einen eigenen haploiden Körper auf, bevor die Keimzellen gebildet werden: das ist 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 Generation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(= Gametophyt)</a:t>
            </a:r>
            <a:endParaRPr lang="de-DE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/>
      <p:bldP spid="39960" grpId="0" animBg="1"/>
      <p:bldP spid="39961" grpId="0" animBg="1"/>
      <p:bldP spid="73" grpId="0" animBg="1"/>
      <p:bldP spid="39977" grpId="0" animBg="1"/>
      <p:bldP spid="39971" grpId="0"/>
      <p:bldP spid="39972" grpId="0" animBg="1"/>
      <p:bldP spid="39973" grpId="0" animBg="1"/>
      <p:bldP spid="39974" grpId="0" animBg="1"/>
      <p:bldP spid="39975" grpId="0" animBg="1"/>
      <p:bldP spid="39976" grpId="0" animBg="1"/>
      <p:bldP spid="106" grpId="0" animBg="1"/>
      <p:bldP spid="39949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erade Verbindung 110"/>
          <p:cNvCxnSpPr/>
          <p:nvPr/>
        </p:nvCxnSpPr>
        <p:spPr>
          <a:xfrm>
            <a:off x="9036050" y="34559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23"/>
          <p:cNvGrpSpPr>
            <a:grpSpLocks/>
          </p:cNvGrpSpPr>
          <p:nvPr/>
        </p:nvGrpSpPr>
        <p:grpSpPr bwMode="auto">
          <a:xfrm>
            <a:off x="5435600" y="2808288"/>
            <a:ext cx="3636963" cy="2392145"/>
            <a:chOff x="5435600" y="3860800"/>
            <a:chExt cx="3636963" cy="2392145"/>
          </a:xfrm>
        </p:grpSpPr>
        <p:pic>
          <p:nvPicPr>
            <p:cNvPr id="33835" name="Picture 2" descr="http://img.pixelsucht.de/wald/goldenes-frauenhaa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5600" y="3860800"/>
              <a:ext cx="252095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6" name="Textfeld 2"/>
            <p:cNvSpPr txBox="1">
              <a:spLocks noChangeArrowheads="1"/>
            </p:cNvSpPr>
            <p:nvPr/>
          </p:nvSpPr>
          <p:spPr bwMode="auto">
            <a:xfrm>
              <a:off x="7667625" y="4437063"/>
              <a:ext cx="1404938" cy="18158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>
                  <a:solidFill>
                    <a:srgbClr val="000000"/>
                  </a:solidFill>
                  <a:latin typeface="Times New Roman" pitchFamily="18" charset="0"/>
                </a:rPr>
                <a:t>Jede Pflanze besteht aus einem </a:t>
              </a:r>
              <a:r>
                <a:rPr lang="de-DE" sz="1400" b="1" dirty="0">
                  <a:solidFill>
                    <a:srgbClr val="C00000"/>
                  </a:solidFill>
                  <a:latin typeface="Times New Roman" pitchFamily="18" charset="0"/>
                </a:rPr>
                <a:t>diploiden</a:t>
              </a:r>
              <a:r>
                <a:rPr lang="de-DE" sz="1400" b="1" dirty="0">
                  <a:solidFill>
                    <a:srgbClr val="000000"/>
                  </a:solidFill>
                  <a:latin typeface="Times New Roman" pitchFamily="18" charset="0"/>
                </a:rPr>
                <a:t> und einem </a:t>
              </a:r>
              <a:r>
                <a:rPr lang="de-DE" sz="1400" b="1" dirty="0">
                  <a:solidFill>
                    <a:srgbClr val="C00000"/>
                  </a:solidFill>
                  <a:latin typeface="Times New Roman" pitchFamily="18" charset="0"/>
                </a:rPr>
                <a:t>haploiden </a:t>
              </a:r>
              <a:r>
                <a:rPr lang="de-DE" sz="1400" b="1" dirty="0">
                  <a:solidFill>
                    <a:srgbClr val="000000"/>
                  </a:solidFill>
                  <a:latin typeface="Times New Roman" pitchFamily="18" charset="0"/>
                </a:rPr>
                <a:t>Teil (hier </a:t>
              </a:r>
              <a:r>
                <a:rPr lang="de-DE" sz="1400" b="1">
                  <a:solidFill>
                    <a:srgbClr val="000000"/>
                  </a:solidFill>
                  <a:latin typeface="Times New Roman" pitchFamily="18" charset="0"/>
                </a:rPr>
                <a:t>am Beispiel der Moose)</a:t>
              </a:r>
            </a:p>
          </p:txBody>
        </p:sp>
        <p:sp>
          <p:nvSpPr>
            <p:cNvPr id="33837" name="Line 11"/>
            <p:cNvSpPr>
              <a:spLocks noChangeShapeType="1"/>
            </p:cNvSpPr>
            <p:nvPr/>
          </p:nvSpPr>
          <p:spPr bwMode="auto">
            <a:xfrm flipH="1">
              <a:off x="6804025" y="5589588"/>
              <a:ext cx="1223963" cy="360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38" name="Line 11"/>
            <p:cNvSpPr>
              <a:spLocks noChangeShapeType="1"/>
            </p:cNvSpPr>
            <p:nvPr/>
          </p:nvSpPr>
          <p:spPr bwMode="auto">
            <a:xfrm flipH="1" flipV="1">
              <a:off x="7380288" y="4724400"/>
              <a:ext cx="936625" cy="217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14" name="Gerade Verbindung mit Pfeil 113"/>
          <p:cNvCxnSpPr/>
          <p:nvPr/>
        </p:nvCxnSpPr>
        <p:spPr>
          <a:xfrm>
            <a:off x="3203575" y="3960813"/>
            <a:ext cx="3603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119"/>
          <p:cNvGrpSpPr>
            <a:grpSpLocks/>
          </p:cNvGrpSpPr>
          <p:nvPr/>
        </p:nvGrpSpPr>
        <p:grpSpPr bwMode="auto">
          <a:xfrm>
            <a:off x="1835150" y="3025775"/>
            <a:ext cx="1368425" cy="2290763"/>
            <a:chOff x="1835150" y="4078288"/>
            <a:chExt cx="1368425" cy="2290762"/>
          </a:xfrm>
        </p:grpSpPr>
        <p:sp>
          <p:nvSpPr>
            <p:cNvPr id="33824" name="Text Box 5"/>
            <p:cNvSpPr txBox="1">
              <a:spLocks noChangeArrowheads="1"/>
            </p:cNvSpPr>
            <p:nvPr/>
          </p:nvSpPr>
          <p:spPr bwMode="auto">
            <a:xfrm>
              <a:off x="2411413" y="4078288"/>
              <a:ext cx="7921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b="1">
                  <a:solidFill>
                    <a:srgbClr val="000000"/>
                  </a:solidFill>
                  <a:latin typeface="Times New Roman" pitchFamily="18" charset="0"/>
                </a:rPr>
                <a:t>haploide Zellen = </a:t>
              </a:r>
              <a:r>
                <a:rPr lang="de-DE" sz="1200" b="1">
                  <a:solidFill>
                    <a:srgbClr val="00B050"/>
                  </a:solidFill>
                  <a:latin typeface="Times New Roman" pitchFamily="18" charset="0"/>
                </a:rPr>
                <a:t>Sporen</a:t>
              </a:r>
            </a:p>
          </p:txBody>
        </p:sp>
        <p:sp>
          <p:nvSpPr>
            <p:cNvPr id="33825" name="Oval 30"/>
            <p:cNvSpPr>
              <a:spLocks noChangeArrowheads="1"/>
            </p:cNvSpPr>
            <p:nvPr/>
          </p:nvSpPr>
          <p:spPr bwMode="auto">
            <a:xfrm>
              <a:off x="2938463" y="5037138"/>
              <a:ext cx="96837" cy="11906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6" name="Oval 31"/>
            <p:cNvSpPr>
              <a:spLocks noChangeArrowheads="1"/>
            </p:cNvSpPr>
            <p:nvPr/>
          </p:nvSpPr>
          <p:spPr bwMode="auto">
            <a:xfrm>
              <a:off x="2938463" y="4821238"/>
              <a:ext cx="96837" cy="11906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7" name="Oval 32"/>
            <p:cNvSpPr>
              <a:spLocks noChangeArrowheads="1"/>
            </p:cNvSpPr>
            <p:nvPr/>
          </p:nvSpPr>
          <p:spPr bwMode="auto">
            <a:xfrm>
              <a:off x="3084513" y="5106988"/>
              <a:ext cx="96837" cy="11906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8" name="Oval 33"/>
            <p:cNvSpPr>
              <a:spLocks noChangeArrowheads="1"/>
            </p:cNvSpPr>
            <p:nvPr/>
          </p:nvSpPr>
          <p:spPr bwMode="auto">
            <a:xfrm>
              <a:off x="3011488" y="5324475"/>
              <a:ext cx="98425" cy="11747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9" name="Oval 34"/>
            <p:cNvSpPr>
              <a:spLocks noChangeArrowheads="1"/>
            </p:cNvSpPr>
            <p:nvPr/>
          </p:nvSpPr>
          <p:spPr bwMode="auto">
            <a:xfrm>
              <a:off x="3084513" y="4819650"/>
              <a:ext cx="96837" cy="11906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0" name="Textfeld 7"/>
            <p:cNvSpPr txBox="1">
              <a:spLocks noChangeArrowheads="1"/>
            </p:cNvSpPr>
            <p:nvPr/>
          </p:nvSpPr>
          <p:spPr bwMode="auto">
            <a:xfrm>
              <a:off x="1835150" y="5661025"/>
              <a:ext cx="1263650" cy="70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000" b="1">
                  <a:solidFill>
                    <a:srgbClr val="000000"/>
                  </a:solidFill>
                  <a:latin typeface="Times New Roman" pitchFamily="18" charset="0"/>
                </a:rPr>
                <a:t>Trennung der homologen Chromosomen= </a:t>
              </a:r>
              <a:r>
                <a:rPr lang="de-DE" sz="1000" b="1">
                  <a:solidFill>
                    <a:srgbClr val="00B050"/>
                  </a:solidFill>
                  <a:latin typeface="Times New Roman" pitchFamily="18" charset="0"/>
                </a:rPr>
                <a:t>Meiose</a:t>
              </a:r>
            </a:p>
          </p:txBody>
        </p:sp>
        <p:pic>
          <p:nvPicPr>
            <p:cNvPr id="33831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875" y="4724400"/>
              <a:ext cx="369888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75" y="5300663"/>
              <a:ext cx="3873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8" name="Gerade Verbindung mit Pfeil 117"/>
            <p:cNvCxnSpPr/>
            <p:nvPr/>
          </p:nvCxnSpPr>
          <p:spPr bwMode="auto">
            <a:xfrm flipV="1">
              <a:off x="2195513" y="4941888"/>
              <a:ext cx="288925" cy="1571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mit Pfeil 118"/>
            <p:cNvCxnSpPr/>
            <p:nvPr/>
          </p:nvCxnSpPr>
          <p:spPr bwMode="auto">
            <a:xfrm>
              <a:off x="2195513" y="5156201"/>
              <a:ext cx="288925" cy="2174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122"/>
          <p:cNvGrpSpPr>
            <a:grpSpLocks/>
          </p:cNvGrpSpPr>
          <p:nvPr/>
        </p:nvGrpSpPr>
        <p:grpSpPr bwMode="auto">
          <a:xfrm>
            <a:off x="4284663" y="3024188"/>
            <a:ext cx="1028700" cy="1054100"/>
            <a:chOff x="4284663" y="3887788"/>
            <a:chExt cx="1028700" cy="1054100"/>
          </a:xfrm>
        </p:grpSpPr>
        <p:pic>
          <p:nvPicPr>
            <p:cNvPr id="33818" name="Picture 40" descr="H:\WINTEXT_aktuell\LEHRE\Zoologie_Vorl_WS08_09\E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4371975"/>
              <a:ext cx="569912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19" name="Gruppieren 121"/>
            <p:cNvGrpSpPr>
              <a:grpSpLocks/>
            </p:cNvGrpSpPr>
            <p:nvPr/>
          </p:nvGrpSpPr>
          <p:grpSpPr bwMode="auto">
            <a:xfrm>
              <a:off x="4284663" y="3887788"/>
              <a:ext cx="1028700" cy="858837"/>
              <a:chOff x="4284663" y="3887788"/>
              <a:chExt cx="1028700" cy="858837"/>
            </a:xfrm>
          </p:grpSpPr>
          <p:cxnSp>
            <p:nvCxnSpPr>
              <p:cNvPr id="125" name="Gerade Verbindung mit Pfeil 124"/>
              <p:cNvCxnSpPr/>
              <p:nvPr/>
            </p:nvCxnSpPr>
            <p:spPr>
              <a:xfrm>
                <a:off x="4284663" y="4221163"/>
                <a:ext cx="3587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821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43438" y="3887788"/>
                <a:ext cx="669925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2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89488" y="4508500"/>
                <a:ext cx="284162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3" name="Picture 1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89488" y="4076700"/>
                <a:ext cx="269875" cy="25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uppieren 120"/>
          <p:cNvGrpSpPr>
            <a:grpSpLocks/>
          </p:cNvGrpSpPr>
          <p:nvPr/>
        </p:nvGrpSpPr>
        <p:grpSpPr bwMode="auto">
          <a:xfrm>
            <a:off x="2590800" y="2520950"/>
            <a:ext cx="1909763" cy="2519363"/>
            <a:chOff x="2590800" y="3573463"/>
            <a:chExt cx="1909763" cy="2519362"/>
          </a:xfrm>
        </p:grpSpPr>
        <p:pic>
          <p:nvPicPr>
            <p:cNvPr id="3381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375" y="4076700"/>
              <a:ext cx="698500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Textfeld 44"/>
            <p:cNvSpPr txBox="1">
              <a:spLocks noChangeArrowheads="1"/>
            </p:cNvSpPr>
            <p:nvPr/>
          </p:nvSpPr>
          <p:spPr bwMode="auto">
            <a:xfrm>
              <a:off x="2916238" y="3860800"/>
              <a:ext cx="1330325" cy="195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000" b="1">
                  <a:solidFill>
                    <a:srgbClr val="C00000"/>
                  </a:solidFill>
                  <a:latin typeface="Times New Roman" pitchFamily="18" charset="0"/>
                </a:rPr>
                <a:t>haploide Generation</a:t>
              </a:r>
            </a:p>
          </p:txBody>
        </p:sp>
        <p:sp>
          <p:nvSpPr>
            <p:cNvPr id="133" name="Geschweifte Klammer rechts 132"/>
            <p:cNvSpPr/>
            <p:nvPr/>
          </p:nvSpPr>
          <p:spPr bwMode="auto">
            <a:xfrm rot="5400000">
              <a:off x="3417094" y="2747169"/>
              <a:ext cx="257175" cy="1909763"/>
            </a:xfrm>
            <a:prstGeom prst="rightBrace">
              <a:avLst>
                <a:gd name="adj1" fmla="val 8333"/>
                <a:gd name="adj2" fmla="val 46947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135" name="Gerade Verbindung 134"/>
          <p:cNvCxnSpPr/>
          <p:nvPr/>
        </p:nvCxnSpPr>
        <p:spPr>
          <a:xfrm>
            <a:off x="5364163" y="2447925"/>
            <a:ext cx="0" cy="3357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116"/>
          <p:cNvGrpSpPr>
            <a:grpSpLocks/>
          </p:cNvGrpSpPr>
          <p:nvPr/>
        </p:nvGrpSpPr>
        <p:grpSpPr bwMode="auto">
          <a:xfrm>
            <a:off x="250825" y="2520950"/>
            <a:ext cx="2160588" cy="2159000"/>
            <a:chOff x="250825" y="3212976"/>
            <a:chExt cx="2160588" cy="2159793"/>
          </a:xfrm>
        </p:grpSpPr>
        <p:grpSp>
          <p:nvGrpSpPr>
            <p:cNvPr id="33805" name="Gruppieren 115"/>
            <p:cNvGrpSpPr>
              <a:grpSpLocks/>
            </p:cNvGrpSpPr>
            <p:nvPr/>
          </p:nvGrpSpPr>
          <p:grpSpPr bwMode="auto">
            <a:xfrm>
              <a:off x="250825" y="3212976"/>
              <a:ext cx="2160588" cy="2159793"/>
              <a:chOff x="250825" y="3573463"/>
              <a:chExt cx="2160588" cy="2159793"/>
            </a:xfrm>
          </p:grpSpPr>
          <p:pic>
            <p:nvPicPr>
              <p:cNvPr id="33807" name="Picture 28" descr="H:\WINTEXT_aktuell\LEHRE\Zoologie_Vorl_WS08_09\Sporenkapsel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87450" y="4346575"/>
                <a:ext cx="966788" cy="1150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08" name="Picture 40" descr="H:\WINTEXT_aktuell\LEHRE\Zoologie_Vorl_WS08_09\Ei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0825" y="5163343"/>
                <a:ext cx="568325" cy="569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3" name="Gerade Verbindung mit Pfeil 102"/>
              <p:cNvCxnSpPr/>
              <p:nvPr/>
            </p:nvCxnSpPr>
            <p:spPr>
              <a:xfrm>
                <a:off x="755650" y="4797876"/>
                <a:ext cx="43338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810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0825" y="4319588"/>
                <a:ext cx="669925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11" name="Picture 1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5288" y="4508500"/>
                <a:ext cx="271462" cy="25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12" name="Picture 1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41488" y="4941888"/>
                <a:ext cx="428625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1" name="Geschweifte Klammer rechts 130"/>
              <p:cNvSpPr/>
              <p:nvPr/>
            </p:nvSpPr>
            <p:spPr bwMode="auto">
              <a:xfrm rot="5400000">
                <a:off x="1512041" y="2961535"/>
                <a:ext cx="287444" cy="1511300"/>
              </a:xfrm>
              <a:prstGeom prst="rightBrace">
                <a:avLst>
                  <a:gd name="adj1" fmla="val 8333"/>
                  <a:gd name="adj2" fmla="val 46947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4" name="Textfeld 44"/>
              <p:cNvSpPr txBox="1">
                <a:spLocks noChangeArrowheads="1"/>
              </p:cNvSpPr>
              <p:nvPr/>
            </p:nvSpPr>
            <p:spPr bwMode="auto">
              <a:xfrm>
                <a:off x="1001713" y="3933825"/>
                <a:ext cx="1331912" cy="2460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000" b="1">
                    <a:solidFill>
                      <a:srgbClr val="C00000"/>
                    </a:solidFill>
                    <a:latin typeface="Times New Roman" pitchFamily="18" charset="0"/>
                  </a:rPr>
                  <a:t>diploide Generation</a:t>
                </a:r>
              </a:p>
            </p:txBody>
          </p:sp>
        </p:grpSp>
        <p:pic>
          <p:nvPicPr>
            <p:cNvPr id="3380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288" y="4941888"/>
              <a:ext cx="284162" cy="2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2" name="Textfeld 1"/>
          <p:cNvSpPr txBox="1">
            <a:spLocks noChangeArrowheads="1"/>
          </p:cNvSpPr>
          <p:nvPr/>
        </p:nvSpPr>
        <p:spPr bwMode="auto">
          <a:xfrm>
            <a:off x="611188" y="549275"/>
            <a:ext cx="7954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Bei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Pflanzen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bauen 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haploiden Zellen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einen eigenen haploiden Körper auf; der erst später die Keimzellen bildet: das ist 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 Generation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(= Gametophyt)</a:t>
            </a:r>
            <a:endParaRPr lang="de-DE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0907" name="Textfeld 1"/>
          <p:cNvSpPr txBox="1">
            <a:spLocks noChangeArrowheads="1"/>
          </p:cNvSpPr>
          <p:nvPr/>
        </p:nvSpPr>
        <p:spPr bwMode="auto">
          <a:xfrm>
            <a:off x="1042988" y="2060575"/>
            <a:ext cx="1289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Sporophyt</a:t>
            </a:r>
            <a:endParaRPr lang="de-DE" sz="1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0908" name="Textfeld 1"/>
          <p:cNvSpPr txBox="1">
            <a:spLocks noChangeArrowheads="1"/>
          </p:cNvSpPr>
          <p:nvPr/>
        </p:nvSpPr>
        <p:spPr bwMode="auto">
          <a:xfrm>
            <a:off x="2708275" y="2060575"/>
            <a:ext cx="1647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Gametophyt</a:t>
            </a:r>
            <a:endParaRPr lang="de-DE" sz="16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  <p:bldP spid="809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3421063" y="211138"/>
            <a:ext cx="223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srgbClr val="000000"/>
                </a:solidFill>
                <a:latin typeface="Times New Roman" pitchFamily="18" charset="0"/>
              </a:rPr>
              <a:t>Pflanzen:</a:t>
            </a:r>
          </a:p>
        </p:txBody>
      </p:sp>
      <p:pic>
        <p:nvPicPr>
          <p:cNvPr id="3" name="Picture 2" descr="http://img.pixelsucht.de/wald/goldenes-frauenh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55086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79388" y="836613"/>
            <a:ext cx="8964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Jede Pflanze besteht aus einem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diploiden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(Sporophyt) und einem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haploiden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Teil (Gametophyt)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2124075" y="1196975"/>
            <a:ext cx="1439863" cy="4392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5003800" y="1196975"/>
            <a:ext cx="1800225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300788" y="2852738"/>
            <a:ext cx="2663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Die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Reduktionsteilung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erzeugt haploide Zellen, und das sind zuerst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nicht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die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Spermien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und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Eier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(sondern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Sporen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Die Spermien und Eier entstehen später.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feld 1"/>
          <p:cNvSpPr txBox="1">
            <a:spLocks noChangeArrowheads="1"/>
          </p:cNvSpPr>
          <p:nvPr/>
        </p:nvSpPr>
        <p:spPr bwMode="auto">
          <a:xfrm>
            <a:off x="1187450" y="1938338"/>
            <a:ext cx="6407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33CC"/>
                </a:solidFill>
                <a:latin typeface="Times New Roman" pitchFamily="18" charset="0"/>
              </a:rPr>
              <a:t>Tiere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sind in allen Zellen (außer den Keimzellen)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diploid.</a:t>
            </a:r>
          </a:p>
          <a:p>
            <a:pPr algn="ctr"/>
            <a:endParaRPr lang="de-DE" b="1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diploide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Generation der Pflanzen heißt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Sporophyt</a:t>
            </a:r>
            <a:endParaRPr lang="de-DE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feld 2"/>
          <p:cNvSpPr txBox="1">
            <a:spLocks noChangeArrowheads="1"/>
          </p:cNvSpPr>
          <p:nvPr/>
        </p:nvSpPr>
        <p:spPr bwMode="auto">
          <a:xfrm>
            <a:off x="179388" y="850900"/>
            <a:ext cx="87137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7030A0"/>
                </a:solidFill>
                <a:latin typeface="Times New Roman" pitchFamily="18" charset="0"/>
                <a:cs typeface="Calibri" pitchFamily="34" charset="0"/>
              </a:rPr>
              <a:t>Großer Unterschied zwischen den Tieren und allen Landpflanzen 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(Moose, Farne, Samenpflanzen)</a:t>
            </a:r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1187450" y="3092450"/>
            <a:ext cx="6407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33CC"/>
                </a:solidFill>
                <a:latin typeface="Times New Roman" pitchFamily="18" charset="0"/>
              </a:rPr>
              <a:t>Landpflanzen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sind zu einem Teil ihres Lebens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diploid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, zu einem anderen Teil ihres Lebens aber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haploid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algn="ctr"/>
            <a:endParaRPr lang="de-DE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haploide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Generation der Pflanzen heißt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Gametophyt</a:t>
            </a:r>
            <a:endParaRPr lang="de-DE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2"/>
          <p:cNvSpPr txBox="1">
            <a:spLocks noChangeArrowheads="1"/>
          </p:cNvSpPr>
          <p:nvPr/>
        </p:nvSpPr>
        <p:spPr bwMode="auto">
          <a:xfrm>
            <a:off x="323850" y="549275"/>
            <a:ext cx="611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Bei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Landpflanzen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gibt es also immer einen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Sporophyten (2n)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:</a:t>
            </a:r>
          </a:p>
        </p:txBody>
      </p:sp>
      <p:pic>
        <p:nvPicPr>
          <p:cNvPr id="36867" name="Picture 28" descr="H:\WINTEXT_aktuell\LEHRE\Zoologie_Vorl_WS08_09\Sporenkap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9275"/>
            <a:ext cx="9667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323850" y="2133600"/>
            <a:ext cx="331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… und einen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</a:rPr>
              <a:t>Gametophyten (n)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de-DE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323850" y="47275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Tiere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unterscheiden sich von Landpflanzen, indem sie niemals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Calibri" pitchFamily="34" charset="0"/>
              </a:rPr>
              <a:t>Sporen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bilden. </a:t>
            </a:r>
          </a:p>
          <a:p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Die Produkte der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Reduktionsteilung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sind immer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Gameten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:</a:t>
            </a: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981075"/>
            <a:ext cx="120332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138" y="5643563"/>
            <a:ext cx="7747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0138" y="5129213"/>
            <a:ext cx="9128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738" y="2852738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feld 1"/>
          <p:cNvSpPr txBox="1">
            <a:spLocks noChangeArrowheads="1"/>
          </p:cNvSpPr>
          <p:nvPr/>
        </p:nvSpPr>
        <p:spPr bwMode="auto">
          <a:xfrm>
            <a:off x="1320800" y="692150"/>
            <a:ext cx="67691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Was ist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diploid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Was ist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haploid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Was ist identische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Reduplikation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Was ist eine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Mitose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Was sind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Chromatiden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384175" y="2276872"/>
            <a:ext cx="67691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Die meisten Tiere und Pflanzen (das sind die </a:t>
            </a:r>
            <a:r>
              <a:rPr lang="de-DE" b="1" dirty="0" err="1">
                <a:solidFill>
                  <a:srgbClr val="00B050"/>
                </a:solidFill>
                <a:latin typeface="Times New Roman" pitchFamily="18" charset="0"/>
              </a:rPr>
              <a:t>Diplonten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) haben in jeder Zelle </a:t>
            </a:r>
          </a:p>
          <a:p>
            <a:pPr indent="15875"/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2 Chromosomensätze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, die sie von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Mutter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und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Vater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erhalten haben:</a:t>
            </a:r>
          </a:p>
          <a:p>
            <a:pPr indent="15875"/>
            <a:endParaRPr lang="de-DE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15875">
              <a:buFont typeface="Arial" charset="0"/>
              <a:buChar char="•"/>
            </a:pP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    1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mütterlicher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Satz 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</a:rPr>
              <a:t>(rot)</a:t>
            </a:r>
          </a:p>
          <a:p>
            <a:pPr indent="15875">
              <a:buFont typeface="Arial" charset="0"/>
              <a:buChar char="•"/>
            </a:pP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    1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väterlicher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Satz </a:t>
            </a:r>
            <a:r>
              <a:rPr lang="de-DE" dirty="0">
                <a:solidFill>
                  <a:srgbClr val="0000FF"/>
                </a:solidFill>
                <a:latin typeface="Times New Roman" pitchFamily="18" charset="0"/>
              </a:rPr>
              <a:t>(blau)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581525"/>
            <a:ext cx="11747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4581525"/>
            <a:ext cx="1174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384175" y="4507310"/>
            <a:ext cx="540067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Weniger Tiere und Pflanzen (das sind die </a:t>
            </a:r>
            <a:r>
              <a:rPr lang="de-DE" b="1" dirty="0" err="1">
                <a:solidFill>
                  <a:srgbClr val="00B050"/>
                </a:solidFill>
                <a:latin typeface="Times New Roman" pitchFamily="18" charset="0"/>
              </a:rPr>
              <a:t>Haplonten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) haben in jeder Zelle nur</a:t>
            </a:r>
          </a:p>
          <a:p>
            <a:pPr indent="15875"/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1 Chromosomensatz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, den sie entweder von der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Mutter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oder vom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Vater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erhalten haben: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8" name="Textfeld 7"/>
          <p:cNvSpPr txBox="1">
            <a:spLocks noChangeArrowheads="1"/>
          </p:cNvSpPr>
          <p:nvPr/>
        </p:nvSpPr>
        <p:spPr bwMode="auto">
          <a:xfrm>
            <a:off x="6918325" y="1698625"/>
            <a:ext cx="19018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Trennung der homologen Chromosomen=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Meiose</a:t>
            </a:r>
          </a:p>
        </p:txBody>
      </p:sp>
      <p:sp>
        <p:nvSpPr>
          <p:cNvPr id="39999" name="Textfeld 4"/>
          <p:cNvSpPr txBox="1">
            <a:spLocks noChangeArrowheads="1"/>
          </p:cNvSpPr>
          <p:nvPr/>
        </p:nvSpPr>
        <p:spPr bwMode="auto">
          <a:xfrm>
            <a:off x="395288" y="2155825"/>
            <a:ext cx="1655762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haploide Generation:</a:t>
            </a:r>
          </a:p>
          <a:p>
            <a:pPr algn="ctr"/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Nur eine einzige Zelle: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Spermium</a:t>
            </a: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 oder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Ei</a:t>
            </a:r>
          </a:p>
        </p:txBody>
      </p:sp>
      <p:pic>
        <p:nvPicPr>
          <p:cNvPr id="40000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1193800"/>
            <a:ext cx="774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01" name="Text Box 8"/>
          <p:cNvSpPr txBox="1">
            <a:spLocks noChangeArrowheads="1"/>
          </p:cNvSpPr>
          <p:nvPr/>
        </p:nvSpPr>
        <p:spPr bwMode="auto">
          <a:xfrm>
            <a:off x="2125663" y="1528763"/>
            <a:ext cx="13668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Befruchtung</a:t>
            </a: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 zur Zygote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1525588" y="1195388"/>
            <a:ext cx="4016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00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736600"/>
            <a:ext cx="15906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0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" y="679450"/>
            <a:ext cx="9128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0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1709738"/>
            <a:ext cx="387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0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7125" y="909638"/>
            <a:ext cx="3698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0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7350" y="955675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Gerade Verbindung mit Pfeil 26"/>
          <p:cNvCxnSpPr/>
          <p:nvPr/>
        </p:nvCxnSpPr>
        <p:spPr bwMode="auto">
          <a:xfrm>
            <a:off x="3390900" y="1127125"/>
            <a:ext cx="14636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00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5050" y="1355725"/>
            <a:ext cx="3698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050" y="2443163"/>
            <a:ext cx="387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1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1250" y="211138"/>
            <a:ext cx="19653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2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1325" y="554038"/>
            <a:ext cx="2016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3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5213" y="231775"/>
            <a:ext cx="2000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0450" y="792163"/>
            <a:ext cx="2016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5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0450" y="1285875"/>
            <a:ext cx="2016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6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812925"/>
            <a:ext cx="2016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7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1325" y="1527175"/>
            <a:ext cx="2016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8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5" y="1035050"/>
            <a:ext cx="2016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Gerade Verbindung mit Pfeil 36"/>
          <p:cNvCxnSpPr/>
          <p:nvPr/>
        </p:nvCxnSpPr>
        <p:spPr bwMode="auto">
          <a:xfrm flipV="1">
            <a:off x="6453188" y="1527175"/>
            <a:ext cx="865187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 bwMode="auto">
          <a:xfrm>
            <a:off x="6453188" y="1927225"/>
            <a:ext cx="865187" cy="573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021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900" y="2328863"/>
            <a:ext cx="53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1355725"/>
            <a:ext cx="627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23" name="Textfeld 44"/>
          <p:cNvSpPr txBox="1">
            <a:spLocks noChangeArrowheads="1"/>
          </p:cNvSpPr>
          <p:nvPr/>
        </p:nvSpPr>
        <p:spPr bwMode="auto">
          <a:xfrm>
            <a:off x="7185025" y="2786063"/>
            <a:ext cx="14192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haploide Generation </a:t>
            </a: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=</a:t>
            </a:r>
          </a:p>
          <a:p>
            <a:pPr algn="ctr"/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Spermien und Eier</a:t>
            </a:r>
          </a:p>
        </p:txBody>
      </p:sp>
      <p:sp>
        <p:nvSpPr>
          <p:cNvPr id="40024" name="Textfeld 45"/>
          <p:cNvSpPr txBox="1">
            <a:spLocks noChangeArrowheads="1"/>
          </p:cNvSpPr>
          <p:nvPr/>
        </p:nvSpPr>
        <p:spPr bwMode="auto">
          <a:xfrm>
            <a:off x="2857500" y="2557463"/>
            <a:ext cx="1785938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diploide Generation:</a:t>
            </a:r>
          </a:p>
          <a:p>
            <a:pPr algn="ctr"/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Ist der gesamte Körper (außer Spermien und Eiern)</a:t>
            </a:r>
          </a:p>
        </p:txBody>
      </p:sp>
      <p:sp>
        <p:nvSpPr>
          <p:cNvPr id="47" name="Geschweifte Klammer rechts 46"/>
          <p:cNvSpPr/>
          <p:nvPr/>
        </p:nvSpPr>
        <p:spPr bwMode="auto">
          <a:xfrm rot="5400000">
            <a:off x="4368801" y="66675"/>
            <a:ext cx="171450" cy="4924425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pic>
        <p:nvPicPr>
          <p:cNvPr id="39952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5059363"/>
            <a:ext cx="5191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Text Box 8"/>
          <p:cNvSpPr txBox="1">
            <a:spLocks noChangeArrowheads="1"/>
          </p:cNvSpPr>
          <p:nvPr/>
        </p:nvSpPr>
        <p:spPr bwMode="auto">
          <a:xfrm>
            <a:off x="1133475" y="5262563"/>
            <a:ext cx="1266825" cy="363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Befruchtung</a:t>
            </a: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 zur Zygote</a:t>
            </a:r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933450" y="4935538"/>
            <a:ext cx="4016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4608513"/>
            <a:ext cx="10668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4471988"/>
            <a:ext cx="6111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8" y="5262563"/>
            <a:ext cx="25876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8" y="4673600"/>
            <a:ext cx="2476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50" y="4738688"/>
            <a:ext cx="3206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0" name="Textfeld 70"/>
          <p:cNvSpPr txBox="1">
            <a:spLocks noChangeArrowheads="1"/>
          </p:cNvSpPr>
          <p:nvPr/>
        </p:nvSpPr>
        <p:spPr bwMode="auto">
          <a:xfrm>
            <a:off x="5934075" y="6373813"/>
            <a:ext cx="1331913" cy="223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haploide Generation</a:t>
            </a:r>
          </a:p>
        </p:txBody>
      </p:sp>
      <p:sp>
        <p:nvSpPr>
          <p:cNvPr id="39961" name="Textfeld 71"/>
          <p:cNvSpPr txBox="1">
            <a:spLocks noChangeArrowheads="1"/>
          </p:cNvSpPr>
          <p:nvPr/>
        </p:nvSpPr>
        <p:spPr bwMode="auto">
          <a:xfrm>
            <a:off x="2266950" y="6178550"/>
            <a:ext cx="1333500" cy="22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C00000"/>
                </a:solidFill>
                <a:latin typeface="Times New Roman" pitchFamily="18" charset="0"/>
              </a:rPr>
              <a:t>diploide Generation</a:t>
            </a:r>
          </a:p>
        </p:txBody>
      </p:sp>
      <p:sp>
        <p:nvSpPr>
          <p:cNvPr id="73" name="Geschweifte Klammer rechts 72"/>
          <p:cNvSpPr/>
          <p:nvPr/>
        </p:nvSpPr>
        <p:spPr bwMode="auto">
          <a:xfrm rot="5400000">
            <a:off x="2701926" y="4614862"/>
            <a:ext cx="195262" cy="2798763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grpSp>
        <p:nvGrpSpPr>
          <p:cNvPr id="2" name="Gruppieren 83"/>
          <p:cNvGrpSpPr>
            <a:grpSpLocks/>
          </p:cNvGrpSpPr>
          <p:nvPr/>
        </p:nvGrpSpPr>
        <p:grpSpPr bwMode="auto">
          <a:xfrm>
            <a:off x="2751138" y="4005263"/>
            <a:ext cx="1516062" cy="1762125"/>
            <a:chOff x="2718901" y="3432562"/>
            <a:chExt cx="2124852" cy="2371080"/>
          </a:xfrm>
        </p:grpSpPr>
        <p:pic>
          <p:nvPicPr>
            <p:cNvPr id="37969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8901" y="3432562"/>
              <a:ext cx="2124852" cy="237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0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66973" y="3864610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1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41711" y="3459228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2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37716" y="4164194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3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37716" y="4785600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4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1939" y="5448786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5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66973" y="5088746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76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03633" y="4469713"/>
              <a:ext cx="218058" cy="274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84"/>
          <p:cNvGrpSpPr>
            <a:grpSpLocks/>
          </p:cNvGrpSpPr>
          <p:nvPr/>
        </p:nvGrpSpPr>
        <p:grpSpPr bwMode="auto">
          <a:xfrm>
            <a:off x="6199188" y="4019550"/>
            <a:ext cx="1533525" cy="1587500"/>
            <a:chOff x="4931743" y="3553852"/>
            <a:chExt cx="2124852" cy="2371080"/>
          </a:xfrm>
        </p:grpSpPr>
        <p:pic>
          <p:nvPicPr>
            <p:cNvPr id="37961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1743" y="3553852"/>
              <a:ext cx="2124852" cy="237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76056" y="4618913"/>
              <a:ext cx="9525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3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37006" y="5251871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4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48125" y="4005064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5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00192" y="3633905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6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00192" y="4349990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7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19301" y="4926054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8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22863" y="5603586"/>
              <a:ext cx="952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77" name="Textfeld 7"/>
          <p:cNvSpPr txBox="1">
            <a:spLocks noChangeArrowheads="1"/>
          </p:cNvSpPr>
          <p:nvPr/>
        </p:nvSpPr>
        <p:spPr bwMode="auto">
          <a:xfrm>
            <a:off x="4322763" y="5402263"/>
            <a:ext cx="1544637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Trennung der homologen Chromosomen=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Meiose</a:t>
            </a:r>
          </a:p>
        </p:txBody>
      </p:sp>
      <p:pic>
        <p:nvPicPr>
          <p:cNvPr id="3997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5935663"/>
            <a:ext cx="2984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5130800"/>
            <a:ext cx="3127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Gerade Verbindung mit Pfeil 66"/>
          <p:cNvCxnSpPr/>
          <p:nvPr/>
        </p:nvCxnSpPr>
        <p:spPr bwMode="auto">
          <a:xfrm flipV="1">
            <a:off x="4000500" y="5260975"/>
            <a:ext cx="698500" cy="2841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 bwMode="auto">
          <a:xfrm>
            <a:off x="4000500" y="5592763"/>
            <a:ext cx="698500" cy="473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endCxn id="59" idx="1"/>
          </p:cNvCxnSpPr>
          <p:nvPr/>
        </p:nvCxnSpPr>
        <p:spPr bwMode="auto">
          <a:xfrm flipV="1">
            <a:off x="5934075" y="4813300"/>
            <a:ext cx="265113" cy="317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1" name="Text Box 5"/>
          <p:cNvSpPr txBox="1">
            <a:spLocks noChangeArrowheads="1"/>
          </p:cNvSpPr>
          <p:nvPr/>
        </p:nvSpPr>
        <p:spPr bwMode="auto">
          <a:xfrm>
            <a:off x="5334000" y="4764088"/>
            <a:ext cx="666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haploide Zellen = </a:t>
            </a:r>
            <a:r>
              <a:rPr lang="de-DE" sz="1000" b="1">
                <a:solidFill>
                  <a:srgbClr val="00B050"/>
                </a:solidFill>
                <a:latin typeface="Times New Roman" pitchFamily="18" charset="0"/>
              </a:rPr>
              <a:t>Sporen</a:t>
            </a:r>
          </a:p>
        </p:txBody>
      </p:sp>
      <p:sp>
        <p:nvSpPr>
          <p:cNvPr id="39972" name="Oval 30"/>
          <p:cNvSpPr>
            <a:spLocks noChangeArrowheads="1"/>
          </p:cNvSpPr>
          <p:nvPr/>
        </p:nvSpPr>
        <p:spPr bwMode="auto">
          <a:xfrm>
            <a:off x="5067300" y="4959350"/>
            <a:ext cx="88900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3" name="Oval 31"/>
          <p:cNvSpPr>
            <a:spLocks noChangeArrowheads="1"/>
          </p:cNvSpPr>
          <p:nvPr/>
        </p:nvSpPr>
        <p:spPr bwMode="auto">
          <a:xfrm>
            <a:off x="5067300" y="4764088"/>
            <a:ext cx="88900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4" name="Oval 32"/>
          <p:cNvSpPr>
            <a:spLocks noChangeArrowheads="1"/>
          </p:cNvSpPr>
          <p:nvPr/>
        </p:nvSpPr>
        <p:spPr bwMode="auto">
          <a:xfrm>
            <a:off x="5200650" y="5022850"/>
            <a:ext cx="90488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5" name="Oval 33"/>
          <p:cNvSpPr>
            <a:spLocks noChangeArrowheads="1"/>
          </p:cNvSpPr>
          <p:nvPr/>
        </p:nvSpPr>
        <p:spPr bwMode="auto">
          <a:xfrm>
            <a:off x="5133975" y="5221288"/>
            <a:ext cx="90488" cy="106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6" name="Oval 34"/>
          <p:cNvSpPr>
            <a:spLocks noChangeArrowheads="1"/>
          </p:cNvSpPr>
          <p:nvPr/>
        </p:nvSpPr>
        <p:spPr bwMode="auto">
          <a:xfrm>
            <a:off x="5200650" y="4762500"/>
            <a:ext cx="90488" cy="107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9968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025" y="5199063"/>
            <a:ext cx="5191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1800" y="5353050"/>
            <a:ext cx="2603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Geschweifte Klammer rechts 105"/>
          <p:cNvSpPr/>
          <p:nvPr/>
        </p:nvSpPr>
        <p:spPr bwMode="auto">
          <a:xfrm rot="5400000">
            <a:off x="6369050" y="4210050"/>
            <a:ext cx="195263" cy="4132263"/>
          </a:xfrm>
          <a:prstGeom prst="rightBrace">
            <a:avLst>
              <a:gd name="adj1" fmla="val 8333"/>
              <a:gd name="adj2" fmla="val 4694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8" name="Text Box 3"/>
          <p:cNvSpPr txBox="1">
            <a:spLocks noChangeArrowheads="1"/>
          </p:cNvSpPr>
          <p:nvPr/>
        </p:nvSpPr>
        <p:spPr bwMode="auto">
          <a:xfrm>
            <a:off x="3707904" y="404664"/>
            <a:ext cx="8778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000" b="1" dirty="0">
                <a:solidFill>
                  <a:srgbClr val="0033CC"/>
                </a:solidFill>
                <a:latin typeface="+mn-lt"/>
              </a:rPr>
              <a:t>Tiere:</a:t>
            </a:r>
          </a:p>
        </p:txBody>
      </p:sp>
      <p:sp>
        <p:nvSpPr>
          <p:cNvPr id="109" name="Text Box 3"/>
          <p:cNvSpPr txBox="1">
            <a:spLocks noChangeArrowheads="1"/>
          </p:cNvSpPr>
          <p:nvPr/>
        </p:nvSpPr>
        <p:spPr bwMode="auto">
          <a:xfrm>
            <a:off x="4572000" y="3933056"/>
            <a:ext cx="1301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000" b="1">
                <a:solidFill>
                  <a:srgbClr val="0033CC"/>
                </a:solidFill>
                <a:latin typeface="+mn-lt"/>
              </a:rPr>
              <a:t>Pflanzen:</a:t>
            </a:r>
          </a:p>
        </p:txBody>
      </p:sp>
      <p:cxnSp>
        <p:nvCxnSpPr>
          <p:cNvPr id="113" name="Gerade Verbindung 112"/>
          <p:cNvCxnSpPr/>
          <p:nvPr/>
        </p:nvCxnSpPr>
        <p:spPr>
          <a:xfrm>
            <a:off x="0" y="35004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feld 83"/>
          <p:cNvSpPr txBox="1">
            <a:spLocks noChangeArrowheads="1"/>
          </p:cNvSpPr>
          <p:nvPr/>
        </p:nvSpPr>
        <p:spPr bwMode="auto">
          <a:xfrm>
            <a:off x="755650" y="836613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9949" name="Textfeld 84"/>
          <p:cNvSpPr txBox="1">
            <a:spLocks noChangeArrowheads="1"/>
          </p:cNvSpPr>
          <p:nvPr/>
        </p:nvSpPr>
        <p:spPr bwMode="auto">
          <a:xfrm>
            <a:off x="457200" y="4645025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2355850" y="4868863"/>
            <a:ext cx="3603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V="1">
            <a:off x="7451725" y="5445125"/>
            <a:ext cx="433388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62888" y="4718050"/>
            <a:ext cx="669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8938" y="4906963"/>
            <a:ext cx="2698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Gerade Verbindung mit Pfeil 82"/>
          <p:cNvCxnSpPr/>
          <p:nvPr/>
        </p:nvCxnSpPr>
        <p:spPr bwMode="auto">
          <a:xfrm flipV="1">
            <a:off x="7451725" y="5006975"/>
            <a:ext cx="433388" cy="366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44"/>
          <p:cNvSpPr txBox="1">
            <a:spLocks noChangeArrowheads="1"/>
          </p:cNvSpPr>
          <p:nvPr/>
        </p:nvSpPr>
        <p:spPr bwMode="auto">
          <a:xfrm>
            <a:off x="7689850" y="4076700"/>
            <a:ext cx="141922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Times New Roman" pitchFamily="18" charset="0"/>
              </a:rPr>
              <a:t>hier entstehen </a:t>
            </a:r>
            <a:r>
              <a:rPr lang="de-DE" sz="1000" b="1">
                <a:solidFill>
                  <a:srgbClr val="000000"/>
                </a:solidFill>
                <a:latin typeface="Times New Roman" pitchFamily="18" charset="0"/>
              </a:rPr>
              <a:t>Spermien oder </a:t>
            </a:r>
            <a:r>
              <a:rPr lang="de-DE" sz="1000" b="1" dirty="0">
                <a:solidFill>
                  <a:srgbClr val="000000"/>
                </a:solidFill>
                <a:latin typeface="Times New Roman" pitchFamily="18" charset="0"/>
              </a:rPr>
              <a:t>Eier </a:t>
            </a:r>
            <a:r>
              <a:rPr lang="de-DE" sz="1000" b="1" dirty="0">
                <a:solidFill>
                  <a:srgbClr val="C00000"/>
                </a:solidFill>
                <a:latin typeface="Times New Roman" pitchFamily="18" charset="0"/>
              </a:rPr>
              <a:t>ohne</a:t>
            </a:r>
            <a:r>
              <a:rPr lang="de-DE" sz="1000" b="1" dirty="0">
                <a:solidFill>
                  <a:srgbClr val="000000"/>
                </a:solidFill>
                <a:latin typeface="Times New Roman" pitchFamily="18" charset="0"/>
              </a:rPr>
              <a:t> Meiose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8" grpId="0" animBg="1"/>
      <p:bldP spid="39999" grpId="0" animBg="1"/>
      <p:bldP spid="40001" grpId="0" animBg="1"/>
      <p:bldP spid="40023" grpId="0" animBg="1"/>
      <p:bldP spid="40024" grpId="0" animBg="1"/>
      <p:bldP spid="47" grpId="0" animBg="1"/>
      <p:bldP spid="39953" grpId="0" animBg="1"/>
      <p:bldP spid="39960" grpId="0" animBg="1"/>
      <p:bldP spid="39961" grpId="0" animBg="1"/>
      <p:bldP spid="73" grpId="0" animBg="1"/>
      <p:bldP spid="39977" grpId="0" animBg="1"/>
      <p:bldP spid="39971" grpId="0"/>
      <p:bldP spid="39972" grpId="0" animBg="1"/>
      <p:bldP spid="39973" grpId="0" animBg="1"/>
      <p:bldP spid="39974" grpId="0" animBg="1"/>
      <p:bldP spid="39975" grpId="0" animBg="1"/>
      <p:bldP spid="39976" grpId="0" animBg="1"/>
      <p:bldP spid="106" grpId="0" animBg="1"/>
      <p:bldP spid="39948" grpId="0"/>
      <p:bldP spid="39949" grpId="0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09563" y="631825"/>
            <a:ext cx="877887" cy="400050"/>
          </a:xfrm>
          <a:prstGeom prst="rect">
            <a:avLst/>
          </a:prstGeom>
          <a:solidFill>
            <a:srgbClr val="EBF6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00000"/>
                </a:solidFill>
                <a:latin typeface="Times New Roman" pitchFamily="18" charset="0"/>
              </a:rPr>
              <a:t>Tiere:</a:t>
            </a:r>
          </a:p>
        </p:txBody>
      </p:sp>
      <p:pic>
        <p:nvPicPr>
          <p:cNvPr id="34820" name="Picture 40" descr="H:\WINTEXT_aktuell\LEHRE\Zoologie_Vorl_WS08_09\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341438"/>
            <a:ext cx="6858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1" descr="H:\WINTEXT_aktuell\LEHRE\Zoologie_Vorl_WS08_09\Sperm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3238"/>
            <a:ext cx="109061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Oval 32"/>
          <p:cNvSpPr>
            <a:spLocks noChangeArrowheads="1"/>
          </p:cNvSpPr>
          <p:nvPr/>
        </p:nvSpPr>
        <p:spPr bwMode="auto">
          <a:xfrm>
            <a:off x="3276600" y="4687888"/>
            <a:ext cx="179388" cy="1809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Oval 33"/>
          <p:cNvSpPr>
            <a:spLocks noChangeArrowheads="1"/>
          </p:cNvSpPr>
          <p:nvPr/>
        </p:nvSpPr>
        <p:spPr bwMode="auto">
          <a:xfrm>
            <a:off x="3132138" y="4464050"/>
            <a:ext cx="179387" cy="1809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2" name="Oval 34"/>
          <p:cNvSpPr>
            <a:spLocks noChangeArrowheads="1"/>
          </p:cNvSpPr>
          <p:nvPr/>
        </p:nvSpPr>
        <p:spPr bwMode="auto">
          <a:xfrm>
            <a:off x="3563938" y="4614863"/>
            <a:ext cx="180975" cy="1825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Oval 36"/>
          <p:cNvSpPr>
            <a:spLocks noChangeArrowheads="1"/>
          </p:cNvSpPr>
          <p:nvPr/>
        </p:nvSpPr>
        <p:spPr bwMode="auto">
          <a:xfrm>
            <a:off x="3421063" y="4327525"/>
            <a:ext cx="179387" cy="1809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feld 9"/>
          <p:cNvSpPr txBox="1">
            <a:spLocks noChangeArrowheads="1"/>
          </p:cNvSpPr>
          <p:nvPr/>
        </p:nvSpPr>
        <p:spPr bwMode="auto">
          <a:xfrm>
            <a:off x="3779838" y="4551363"/>
            <a:ext cx="9382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= Sporen</a:t>
            </a:r>
          </a:p>
        </p:txBody>
      </p:sp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4365625"/>
            <a:ext cx="698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0" y="4724400"/>
            <a:ext cx="360363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34829" name="Picture 14" descr="http://www.huber-erstehilfe.de/RettAss/Die_Zelle/Zellteilung/Zellteilun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908050"/>
            <a:ext cx="22320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feld 13"/>
          <p:cNvSpPr txBox="1">
            <a:spLocks noChangeArrowheads="1"/>
          </p:cNvSpPr>
          <p:nvPr/>
        </p:nvSpPr>
        <p:spPr bwMode="auto">
          <a:xfrm>
            <a:off x="4643438" y="198913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Zellteilung geht nicht</a:t>
            </a:r>
          </a:p>
        </p:txBody>
      </p:sp>
      <p:sp>
        <p:nvSpPr>
          <p:cNvPr id="34831" name="Line 11"/>
          <p:cNvSpPr>
            <a:spLocks noChangeShapeType="1"/>
          </p:cNvSpPr>
          <p:nvPr/>
        </p:nvSpPr>
        <p:spPr bwMode="auto">
          <a:xfrm>
            <a:off x="4716463" y="836613"/>
            <a:ext cx="1655762" cy="6477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2" name="Line 11"/>
          <p:cNvSpPr>
            <a:spLocks noChangeShapeType="1"/>
          </p:cNvSpPr>
          <p:nvPr/>
        </p:nvSpPr>
        <p:spPr bwMode="auto">
          <a:xfrm>
            <a:off x="4284663" y="1628775"/>
            <a:ext cx="2232025" cy="7143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859338" y="1916113"/>
            <a:ext cx="720725" cy="865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787900" y="1916113"/>
            <a:ext cx="9144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7019925" y="4941888"/>
            <a:ext cx="936625" cy="3587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31764" name="Picture 14" descr="http://www.huber-erstehilfe.de/RettAss/Die_Zelle/Zellteilung/Zellteilung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20161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feld 22"/>
          <p:cNvSpPr txBox="1">
            <a:spLocks noChangeArrowheads="1"/>
          </p:cNvSpPr>
          <p:nvPr/>
        </p:nvSpPr>
        <p:spPr bwMode="auto">
          <a:xfrm>
            <a:off x="5292725" y="5300663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Zellteilung geht</a:t>
            </a:r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6588125" y="765175"/>
            <a:ext cx="1655763" cy="1943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6588125" y="549275"/>
            <a:ext cx="2087563" cy="215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309562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die Produkte der Meiose </a:t>
            </a:r>
          </a:p>
          <a:p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(= </a:t>
            </a:r>
            <a:r>
              <a:rPr lang="de-DE" sz="1600" b="1">
                <a:solidFill>
                  <a:srgbClr val="953735"/>
                </a:solidFill>
                <a:latin typeface="Times New Roman" pitchFamily="18" charset="0"/>
              </a:rPr>
              <a:t>Gameten = Spermium und Ei</a:t>
            </a:r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) können sich </a:t>
            </a:r>
            <a:r>
              <a:rPr lang="de-DE" sz="1600" b="1">
                <a:solidFill>
                  <a:srgbClr val="FF0000"/>
                </a:solidFill>
                <a:latin typeface="Times New Roman" pitchFamily="18" charset="0"/>
              </a:rPr>
              <a:t>nicht</a:t>
            </a:r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 teilen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61963" y="3213100"/>
            <a:ext cx="1301750" cy="400050"/>
          </a:xfrm>
          <a:prstGeom prst="rect">
            <a:avLst/>
          </a:prstGeom>
          <a:solidFill>
            <a:srgbClr val="EBF6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C00000"/>
                </a:solidFill>
                <a:latin typeface="Times New Roman" pitchFamily="18" charset="0"/>
              </a:rPr>
              <a:t>Pflanzen: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39738" y="3778250"/>
            <a:ext cx="24765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die Produkte der Meiose (= </a:t>
            </a:r>
            <a:r>
              <a:rPr lang="de-DE" sz="1600" b="1">
                <a:solidFill>
                  <a:srgbClr val="953735"/>
                </a:solidFill>
                <a:latin typeface="Times New Roman" pitchFamily="18" charset="0"/>
              </a:rPr>
              <a:t>Sporen</a:t>
            </a:r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) teilen sich</a:t>
            </a:r>
          </a:p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222286"/>
                </a:solidFill>
                <a:latin typeface="Times New Roman" pitchFamily="18" charset="0"/>
              </a:rPr>
              <a:t>und werden zur </a:t>
            </a:r>
            <a:r>
              <a:rPr lang="de-DE" sz="1600" b="1">
                <a:solidFill>
                  <a:srgbClr val="953735"/>
                </a:solidFill>
                <a:latin typeface="Times New Roman" pitchFamily="18" charset="0"/>
              </a:rPr>
              <a:t>haploiden Generation der Pflanze</a:t>
            </a:r>
          </a:p>
          <a:p>
            <a:pPr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(= Gametophyt)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/>
      <p:bldP spid="12" grpId="0" animBg="1"/>
      <p:bldP spid="34830" grpId="0"/>
      <p:bldP spid="34831" grpId="0" animBg="1"/>
      <p:bldP spid="34832" grpId="0" animBg="1"/>
      <p:bldP spid="21" grpId="0" animBg="1"/>
      <p:bldP spid="31765" grpId="0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feld 1"/>
          <p:cNvSpPr txBox="1">
            <a:spLocks noChangeArrowheads="1"/>
          </p:cNvSpPr>
          <p:nvPr/>
        </p:nvSpPr>
        <p:spPr bwMode="auto">
          <a:xfrm>
            <a:off x="1187624" y="1076543"/>
            <a:ext cx="6407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Times New Roman" pitchFamily="18" charset="0"/>
              </a:rPr>
              <a:t>Allerdings gibt es auch bei Tieren Beispiele, wo sich </a:t>
            </a:r>
            <a:r>
              <a:rPr lang="de-DE" b="1" dirty="0">
                <a:latin typeface="Times New Roman" pitchFamily="18" charset="0"/>
              </a:rPr>
              <a:t>haploide Zellen mitotisch teilen</a:t>
            </a:r>
            <a:r>
              <a:rPr lang="de-DE" dirty="0">
                <a:latin typeface="Times New Roman" pitchFamily="18" charset="0"/>
              </a:rPr>
              <a:t> können, </a:t>
            </a:r>
          </a:p>
          <a:p>
            <a:pPr algn="ctr"/>
            <a:endParaRPr lang="de-DE" dirty="0">
              <a:latin typeface="Times New Roman" pitchFamily="18" charset="0"/>
            </a:endParaRPr>
          </a:p>
          <a:p>
            <a:pPr algn="ctr"/>
            <a:r>
              <a:rPr lang="de-DE" dirty="0">
                <a:latin typeface="Times New Roman" pitchFamily="18" charset="0"/>
              </a:rPr>
              <a:t>und das ist die </a:t>
            </a:r>
            <a:r>
              <a:rPr lang="de-DE" b="1" dirty="0">
                <a:solidFill>
                  <a:srgbClr val="FF0000"/>
                </a:solidFill>
                <a:latin typeface="Times New Roman" pitchFamily="18" charset="0"/>
              </a:rPr>
              <a:t>haploide Parthenogenese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feld 30"/>
          <p:cNvSpPr txBox="1">
            <a:spLocks noChangeArrowheads="1"/>
          </p:cNvSpPr>
          <p:nvPr/>
        </p:nvSpPr>
        <p:spPr bwMode="auto">
          <a:xfrm>
            <a:off x="900113" y="92710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Es gibt nur Weibchen, und </a:t>
            </a:r>
            <a:r>
              <a:rPr lang="de-DE" b="1" dirty="0">
                <a:solidFill>
                  <a:srgbClr val="990000"/>
                </a:solidFill>
                <a:latin typeface="Times New Roman" pitchFamily="18" charset="0"/>
              </a:rPr>
              <a:t>da paart sich überhaupt nichts miteinander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1792288"/>
            <a:ext cx="5702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1979613" y="333375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 ist </a:t>
            </a:r>
            <a:r>
              <a:rPr lang="de-DE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Parthenogenese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Jungfernzeugung ?</a:t>
            </a:r>
            <a:endParaRPr 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feld 1"/>
          <p:cNvSpPr txBox="1">
            <a:spLocks noChangeArrowheads="1"/>
          </p:cNvSpPr>
          <p:nvPr/>
        </p:nvSpPr>
        <p:spPr bwMode="auto">
          <a:xfrm>
            <a:off x="395288" y="398463"/>
            <a:ext cx="7561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Parthenogenese ist eine zwar sexuelle, aber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eingeschlechtliche Fortpflanzung</a:t>
            </a:r>
            <a:endParaRPr lang="de-DE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1262063"/>
            <a:ext cx="3608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Parthenogenese:</a:t>
            </a:r>
            <a:endParaRPr 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gibt nur Weibchen (nur 1 Elter).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Diese bilden Eier.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 Eier entwickeln sich zu einem Embryo und wachsen heran,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ohne dass Väter und Spermien daran beteiligt sind.</a:t>
            </a:r>
          </a:p>
        </p:txBody>
      </p:sp>
      <p:pic>
        <p:nvPicPr>
          <p:cNvPr id="61446" name="Picture 6" descr="http://www.mrcroce.com/uploads/1/4/0/1/14012789/396443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630488"/>
            <a:ext cx="48545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11575"/>
            <a:ext cx="27130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feld 1"/>
          <p:cNvSpPr txBox="1">
            <a:spLocks noChangeArrowheads="1"/>
          </p:cNvSpPr>
          <p:nvPr/>
        </p:nvSpPr>
        <p:spPr bwMode="auto">
          <a:xfrm>
            <a:off x="3779838" y="987425"/>
            <a:ext cx="3168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Parthenogenese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gibt es bei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Rotatorien, Wasserflöhen und Blattläusen </a:t>
            </a:r>
          </a:p>
        </p:txBody>
      </p:sp>
      <p:pic>
        <p:nvPicPr>
          <p:cNvPr id="10" name="Picture 10" descr="http://images.google.de/images?q=tbn:v5SXHewdvsEJ:www.plingfactory.de/Science/GruKlaOeko/Teichleben/Protista/Vorticella%2520Schwaerm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857250"/>
            <a:ext cx="22018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5"/>
          <p:cNvSpPr txBox="1">
            <a:spLocks noChangeArrowheads="1"/>
          </p:cNvSpPr>
          <p:nvPr/>
        </p:nvSpPr>
        <p:spPr bwMode="auto">
          <a:xfrm>
            <a:off x="611188" y="436563"/>
            <a:ext cx="4492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b="1">
                <a:solidFill>
                  <a:srgbClr val="B60000"/>
                </a:solidFill>
                <a:latin typeface="Times New Roman" pitchFamily="18" charset="0"/>
                <a:cs typeface="Times New Roman" pitchFamily="18" charset="0"/>
              </a:rPr>
              <a:t>Rotatorien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sind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nur so groß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wie ein Pantoffeltierchen (also Einzeller). </a:t>
            </a:r>
          </a:p>
        </p:txBody>
      </p:sp>
      <p:grpSp>
        <p:nvGrpSpPr>
          <p:cNvPr id="2" name="Gruppieren 21"/>
          <p:cNvGrpSpPr>
            <a:grpSpLocks/>
          </p:cNvGrpSpPr>
          <p:nvPr/>
        </p:nvGrpSpPr>
        <p:grpSpPr bwMode="auto">
          <a:xfrm>
            <a:off x="4500563" y="3068638"/>
            <a:ext cx="4056062" cy="3209925"/>
            <a:chOff x="4500563" y="3068638"/>
            <a:chExt cx="4056062" cy="3209925"/>
          </a:xfrm>
        </p:grpSpPr>
        <p:pic>
          <p:nvPicPr>
            <p:cNvPr id="93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3" y="3068638"/>
              <a:ext cx="4056062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95" name="Text Box 5"/>
            <p:cNvSpPr txBox="1">
              <a:spLocks noChangeArrowheads="1"/>
            </p:cNvSpPr>
            <p:nvPr/>
          </p:nvSpPr>
          <p:spPr bwMode="auto">
            <a:xfrm>
              <a:off x="6678613" y="5911850"/>
              <a:ext cx="1149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1 Zelle</a:t>
              </a:r>
              <a:endParaRPr lang="de-DE" b="1" noProof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6175375" y="5840413"/>
              <a:ext cx="2159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197" name="Textfeld 10"/>
            <p:cNvSpPr txBox="1">
              <a:spLocks noChangeArrowheads="1"/>
            </p:cNvSpPr>
            <p:nvPr/>
          </p:nvSpPr>
          <p:spPr bwMode="auto">
            <a:xfrm>
              <a:off x="6894513" y="5480050"/>
              <a:ext cx="936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0,1 mm</a:t>
              </a:r>
            </a:p>
          </p:txBody>
        </p:sp>
      </p:grpSp>
      <p:sp>
        <p:nvSpPr>
          <p:cNvPr id="93188" name="Text Box 15"/>
          <p:cNvSpPr txBox="1">
            <a:spLocks noChangeArrowheads="1"/>
          </p:cNvSpPr>
          <p:nvPr/>
        </p:nvSpPr>
        <p:spPr bwMode="auto">
          <a:xfrm>
            <a:off x="611188" y="1196975"/>
            <a:ext cx="4492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Dennoch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sind die Rotatorien echte Vielzeller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mit einem vollständigen Darm und anderen Organen.</a:t>
            </a:r>
          </a:p>
        </p:txBody>
      </p:sp>
      <p:grpSp>
        <p:nvGrpSpPr>
          <p:cNvPr id="3" name="Gruppieren 16"/>
          <p:cNvGrpSpPr>
            <a:grpSpLocks/>
          </p:cNvGrpSpPr>
          <p:nvPr/>
        </p:nvGrpSpPr>
        <p:grpSpPr bwMode="auto">
          <a:xfrm>
            <a:off x="468313" y="2565400"/>
            <a:ext cx="3898900" cy="2747963"/>
            <a:chOff x="4921572" y="2265213"/>
            <a:chExt cx="3898900" cy="2747963"/>
          </a:xfrm>
        </p:grpSpPr>
        <p:pic>
          <p:nvPicPr>
            <p:cNvPr id="9319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572" y="2265213"/>
              <a:ext cx="3898900" cy="274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Gerade Verbindung 18"/>
            <p:cNvCxnSpPr/>
            <p:nvPr/>
          </p:nvCxnSpPr>
          <p:spPr>
            <a:xfrm>
              <a:off x="6577334" y="4575026"/>
              <a:ext cx="21605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192" name="Textfeld 19"/>
            <p:cNvSpPr txBox="1">
              <a:spLocks noChangeArrowheads="1"/>
            </p:cNvSpPr>
            <p:nvPr/>
          </p:nvSpPr>
          <p:spPr bwMode="auto">
            <a:xfrm>
              <a:off x="7298059" y="4214663"/>
              <a:ext cx="936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0,1 mm</a:t>
              </a:r>
            </a:p>
          </p:txBody>
        </p:sp>
        <p:sp>
          <p:nvSpPr>
            <p:cNvPr id="93193" name="Text Box 6"/>
            <p:cNvSpPr txBox="1">
              <a:spLocks noChangeArrowheads="1"/>
            </p:cNvSpPr>
            <p:nvPr/>
          </p:nvSpPr>
          <p:spPr bwMode="auto">
            <a:xfrm>
              <a:off x="6505897" y="4646463"/>
              <a:ext cx="2209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mehrere 100 Zellen</a:t>
              </a:r>
              <a:endParaRPr lang="de-DE" b="1" noProof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feld 2"/>
          <p:cNvSpPr txBox="1">
            <a:spLocks noChangeArrowheads="1"/>
          </p:cNvSpPr>
          <p:nvPr/>
        </p:nvSpPr>
        <p:spPr bwMode="auto">
          <a:xfrm>
            <a:off x="2268538" y="284163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Es gibt 2 Formen der Parthenogenese:</a:t>
            </a:r>
          </a:p>
          <a:p>
            <a:pPr marL="342900" indent="-342900"/>
            <a:endParaRPr lang="de-DE" b="1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de-DE" b="1">
                <a:solidFill>
                  <a:srgbClr val="800000"/>
                </a:solidFill>
                <a:latin typeface="Times New Roman" pitchFamily="18" charset="0"/>
              </a:rPr>
              <a:t>diploide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Parthenogenese</a:t>
            </a:r>
          </a:p>
          <a:p>
            <a:pPr marL="342900" indent="-342900">
              <a:buFontTx/>
              <a:buAutoNum type="arabicPeriod"/>
            </a:pPr>
            <a:r>
              <a:rPr lang="de-DE" b="1">
                <a:solidFill>
                  <a:srgbClr val="800000"/>
                </a:solidFill>
                <a:latin typeface="Times New Roman" pitchFamily="18" charset="0"/>
              </a:rPr>
              <a:t>haploide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Parthenogenese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79388" y="3621088"/>
            <a:ext cx="2268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de-DE" sz="1400" b="1">
                <a:solidFill>
                  <a:srgbClr val="800000"/>
                </a:solidFill>
                <a:latin typeface="Times New Roman" pitchFamily="18" charset="0"/>
              </a:rPr>
              <a:t>1. diploide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 Parthenogenese:</a:t>
            </a:r>
          </a:p>
          <a:p>
            <a:pPr marL="342900" indent="-342900" algn="ctr"/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startet aus dem </a:t>
            </a:r>
            <a:r>
              <a:rPr lang="de-DE" sz="1400" b="1">
                <a:solidFill>
                  <a:srgbClr val="0000FF"/>
                </a:solidFill>
                <a:latin typeface="Times New Roman" pitchFamily="18" charset="0"/>
              </a:rPr>
              <a:t>2n/4C-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Stadium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348038" y="3816350"/>
            <a:ext cx="23764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de-DE" sz="1400" b="1">
                <a:solidFill>
                  <a:srgbClr val="800000"/>
                </a:solidFill>
                <a:latin typeface="Times New Roman" pitchFamily="18" charset="0"/>
              </a:rPr>
              <a:t>2. haploide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 Parthenogenese:</a:t>
            </a:r>
          </a:p>
          <a:p>
            <a:pPr marL="342900" indent="-342900" algn="ctr"/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startet entweder nach der Meiose I oder nach der Meiose II (dann nach einem Replikationsschritt, also auf jeden Fall </a:t>
            </a:r>
          </a:p>
          <a:p>
            <a:pPr marL="342900" indent="-342900" algn="ctr"/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aus dem </a:t>
            </a:r>
            <a:r>
              <a:rPr lang="de-DE" sz="1400" b="1">
                <a:solidFill>
                  <a:srgbClr val="0000FF"/>
                </a:solidFill>
                <a:latin typeface="Times New Roman" pitchFamily="18" charset="0"/>
              </a:rPr>
              <a:t>1n/2C-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</a:rPr>
              <a:t>Stadium)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059363"/>
            <a:ext cx="18097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5057775"/>
            <a:ext cx="180816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494088" y="2622550"/>
            <a:ext cx="1293812" cy="2778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endParaRPr lang="de-DE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747838"/>
            <a:ext cx="80660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flipH="1">
            <a:off x="2484438" y="3044825"/>
            <a:ext cx="0" cy="1800225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7235825" y="3332163"/>
            <a:ext cx="547688" cy="165735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219700" y="3332163"/>
            <a:ext cx="1944688" cy="165735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77863" y="1296988"/>
            <a:ext cx="3246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Viele Generationen (u.U. mehr als ein Jahr lang) gibt es bei den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Rotatorien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nur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Weibchen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die sich über unbefruchtete Eier in einer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diploiden Parthenogenese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fortpflanzen.</a:t>
            </a:r>
          </a:p>
        </p:txBody>
      </p:sp>
      <p:grpSp>
        <p:nvGrpSpPr>
          <p:cNvPr id="2" name="Gruppieren 10"/>
          <p:cNvGrpSpPr>
            <a:grpSpLocks/>
          </p:cNvGrpSpPr>
          <p:nvPr/>
        </p:nvGrpSpPr>
        <p:grpSpPr bwMode="auto">
          <a:xfrm>
            <a:off x="4776788" y="1154113"/>
            <a:ext cx="3046412" cy="2471737"/>
            <a:chOff x="4776788" y="549275"/>
            <a:chExt cx="3046412" cy="2471738"/>
          </a:xfrm>
        </p:grpSpPr>
        <p:pic>
          <p:nvPicPr>
            <p:cNvPr id="95241" name="Picture 9" descr="http://images.google.de/images?q=tbn:v5SXHewdvsEJ:www.plingfactory.de/Science/GruKlaOeko/Teichleben/Protista/Vorticella%2520Schwaermer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5925" y="549275"/>
              <a:ext cx="1741488" cy="11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2" name="Picture 10" descr="http://images.google.de/images?q=tbn:v5SXHewdvsEJ:www.plingfactory.de/Science/GruKlaOeko/Teichleben/Protista/Vorticella%2520Schwaermer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625" y="1844675"/>
              <a:ext cx="1741488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Nach links gekrümmter Pfeil 11"/>
            <p:cNvSpPr/>
            <p:nvPr/>
          </p:nvSpPr>
          <p:spPr>
            <a:xfrm>
              <a:off x="7235825" y="1268412"/>
              <a:ext cx="587375" cy="1223963"/>
            </a:xfrm>
            <a:prstGeom prst="curvedLeftArrow">
              <a:avLst>
                <a:gd name="adj1" fmla="val 25000"/>
                <a:gd name="adj2" fmla="val 79668"/>
                <a:gd name="adj3" fmla="val 25000"/>
              </a:avLst>
            </a:prstGeom>
            <a:solidFill>
              <a:srgbClr val="7EC2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000000"/>
                </a:solidFill>
              </a:endParaRPr>
            </a:p>
          </p:txBody>
        </p:sp>
        <p:sp>
          <p:nvSpPr>
            <p:cNvPr id="13" name="Nach links gekrümmter Pfeil 12"/>
            <p:cNvSpPr/>
            <p:nvPr/>
          </p:nvSpPr>
          <p:spPr>
            <a:xfrm flipH="1" flipV="1">
              <a:off x="4776788" y="908050"/>
              <a:ext cx="719137" cy="1584326"/>
            </a:xfrm>
            <a:prstGeom prst="curvedLeftArrow">
              <a:avLst>
                <a:gd name="adj1" fmla="val 25000"/>
                <a:gd name="adj2" fmla="val 79668"/>
                <a:gd name="adj3" fmla="val 25000"/>
              </a:avLst>
            </a:prstGeom>
            <a:solidFill>
              <a:srgbClr val="7EC2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000000"/>
                </a:solidFill>
              </a:endParaRPr>
            </a:p>
          </p:txBody>
        </p:sp>
      </p:grpSp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468313" y="4421188"/>
            <a:ext cx="3046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Bei "ungünstigen Bedingungen“ machen die Weibchen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eine Meiose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und es entstehen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haploide Eier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aus denen sich in einer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haploiden Parthenogenese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Männchen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entwickeln.</a:t>
            </a:r>
          </a:p>
        </p:txBody>
      </p:sp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211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321175"/>
            <a:ext cx="24288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3"/>
          <p:cNvSpPr txBox="1">
            <a:spLocks noChangeArrowheads="1"/>
          </p:cNvSpPr>
          <p:nvPr/>
        </p:nvSpPr>
        <p:spPr bwMode="auto">
          <a:xfrm>
            <a:off x="611188" y="3241675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gelegentlich wird aber doch mal eine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biparentale Fortpflanzung 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eingeschoben </a:t>
            </a:r>
          </a:p>
        </p:txBody>
      </p:sp>
      <p:sp>
        <p:nvSpPr>
          <p:cNvPr id="95240" name="Textfeld 2"/>
          <p:cNvSpPr txBox="1">
            <a:spLocks noChangeArrowheads="1"/>
          </p:cNvSpPr>
          <p:nvPr/>
        </p:nvSpPr>
        <p:spPr bwMode="auto">
          <a:xfrm>
            <a:off x="2268538" y="466725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de-DE" sz="2400" b="1">
                <a:solidFill>
                  <a:srgbClr val="800000"/>
                </a:solidFill>
                <a:latin typeface="Times New Roman" pitchFamily="18" charset="0"/>
              </a:rPr>
              <a:t>diploide</a:t>
            </a:r>
            <a:r>
              <a:rPr lang="de-DE" sz="2400" b="1">
                <a:solidFill>
                  <a:srgbClr val="000000"/>
                </a:solidFill>
                <a:latin typeface="Times New Roman" pitchFamily="18" charset="0"/>
              </a:rPr>
              <a:t> Parthenogenese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2" grpId="0"/>
      <p:bldP spid="645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8"/>
          <p:cNvGrpSpPr>
            <a:grpSpLocks/>
          </p:cNvGrpSpPr>
          <p:nvPr/>
        </p:nvGrpSpPr>
        <p:grpSpPr bwMode="auto">
          <a:xfrm>
            <a:off x="1331913" y="2092325"/>
            <a:ext cx="3046412" cy="3821113"/>
            <a:chOff x="179512" y="1947951"/>
            <a:chExt cx="3046413" cy="3821019"/>
          </a:xfrm>
        </p:grpSpPr>
        <p:pic>
          <p:nvPicPr>
            <p:cNvPr id="96271" name="Picture 9" descr="http://images.google.de/images?q=tbn:v5SXHewdvsEJ:www.plingfactory.de/Science/GruKlaOeko/Teichleben/Protista/Vorticella%2520Schwaermer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8650" y="1947951"/>
              <a:ext cx="1741487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72" name="Picture 10" descr="http://images.google.de/images?q=tbn:v5SXHewdvsEJ:www.plingfactory.de/Science/GruKlaOeko/Teichleben/Protista/Vorticella%2520Schwaermer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9762" y="3244939"/>
              <a:ext cx="1741488" cy="11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73" name="Text Box 11"/>
            <p:cNvSpPr txBox="1">
              <a:spLocks noChangeArrowheads="1"/>
            </p:cNvSpPr>
            <p:nvPr/>
          </p:nvSpPr>
          <p:spPr bwMode="auto">
            <a:xfrm>
              <a:off x="827584" y="4491697"/>
              <a:ext cx="1727200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diploide</a:t>
              </a:r>
              <a:r>
                <a:rPr lang="de-DE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b="1">
                  <a:solidFill>
                    <a:srgbClr val="000080"/>
                  </a:solidFill>
                  <a:latin typeface="Times New Roman" pitchFamily="18" charset="0"/>
                  <a:cs typeface="Times New Roman" pitchFamily="18" charset="0"/>
                </a:rPr>
                <a:t>Parthenogenese:</a:t>
              </a:r>
            </a:p>
            <a:p>
              <a:pPr algn="ctr">
                <a:spcBef>
                  <a:spcPct val="50000"/>
                </a:spcBef>
              </a:pPr>
              <a:r>
                <a:rPr lang="de-DE" sz="1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Weibchen</a:t>
              </a:r>
              <a:r>
                <a:rPr lang="de-DE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macht keine Reduktionsteilung</a:t>
              </a:r>
            </a:p>
          </p:txBody>
        </p:sp>
        <p:sp>
          <p:nvSpPr>
            <p:cNvPr id="68" name="Nach links gekrümmter Pfeil 67"/>
            <p:cNvSpPr/>
            <p:nvPr/>
          </p:nvSpPr>
          <p:spPr>
            <a:xfrm>
              <a:off x="2638550" y="2668658"/>
              <a:ext cx="587375" cy="1223933"/>
            </a:xfrm>
            <a:prstGeom prst="curvedLeftArrow">
              <a:avLst>
                <a:gd name="adj1" fmla="val 25000"/>
                <a:gd name="adj2" fmla="val 79668"/>
                <a:gd name="adj3" fmla="val 25000"/>
              </a:avLst>
            </a:prstGeom>
            <a:solidFill>
              <a:srgbClr val="7EC2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000000"/>
                </a:solidFill>
              </a:endParaRPr>
            </a:p>
          </p:txBody>
        </p:sp>
        <p:sp>
          <p:nvSpPr>
            <p:cNvPr id="69" name="Nach links gekrümmter Pfeil 68"/>
            <p:cNvSpPr/>
            <p:nvPr/>
          </p:nvSpPr>
          <p:spPr>
            <a:xfrm flipH="1" flipV="1">
              <a:off x="179512" y="2308305"/>
              <a:ext cx="719137" cy="1584286"/>
            </a:xfrm>
            <a:prstGeom prst="curvedLeftArrow">
              <a:avLst>
                <a:gd name="adj1" fmla="val 25000"/>
                <a:gd name="adj2" fmla="val 79668"/>
                <a:gd name="adj3" fmla="val 25000"/>
              </a:avLst>
            </a:prstGeom>
            <a:solidFill>
              <a:srgbClr val="7EC2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000000"/>
                </a:solidFill>
              </a:endParaRPr>
            </a:p>
          </p:txBody>
        </p:sp>
      </p:grpSp>
      <p:sp>
        <p:nvSpPr>
          <p:cNvPr id="75" name="Nach links gekrümmter Pfeil 74"/>
          <p:cNvSpPr/>
          <p:nvPr/>
        </p:nvSpPr>
        <p:spPr>
          <a:xfrm rot="5400000">
            <a:off x="4458494" y="3382169"/>
            <a:ext cx="588963" cy="2232025"/>
          </a:xfrm>
          <a:prstGeom prst="curvedLeftArrow">
            <a:avLst>
              <a:gd name="adj1" fmla="val 25000"/>
              <a:gd name="adj2" fmla="val 79668"/>
              <a:gd name="adj3" fmla="val 25000"/>
            </a:avLst>
          </a:prstGeom>
          <a:solidFill>
            <a:srgbClr val="7EC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852863" y="836613"/>
            <a:ext cx="24463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haploide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Parthenogenese:</a:t>
            </a:r>
          </a:p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Weibchen</a:t>
            </a:r>
            <a:r>
              <a:rPr lang="de-DE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macht Reduktionsteilung</a:t>
            </a:r>
          </a:p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 es entstehen </a:t>
            </a:r>
            <a:r>
              <a:rPr lang="de-DE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Männchen</a:t>
            </a:r>
          </a:p>
        </p:txBody>
      </p:sp>
      <p:grpSp>
        <p:nvGrpSpPr>
          <p:cNvPr id="3" name="Gruppieren 59"/>
          <p:cNvGrpSpPr>
            <a:grpSpLocks/>
          </p:cNvGrpSpPr>
          <p:nvPr/>
        </p:nvGrpSpPr>
        <p:grpSpPr bwMode="auto">
          <a:xfrm>
            <a:off x="2987675" y="2043113"/>
            <a:ext cx="2986088" cy="1992312"/>
            <a:chOff x="1835696" y="1899409"/>
            <a:chExt cx="2985418" cy="1991097"/>
          </a:xfrm>
        </p:grpSpPr>
        <p:pic>
          <p:nvPicPr>
            <p:cNvPr id="9626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2547481"/>
              <a:ext cx="465138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6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1899409"/>
              <a:ext cx="622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Gerade Verbindung mit Pfeil 34"/>
            <p:cNvCxnSpPr/>
            <p:nvPr/>
          </p:nvCxnSpPr>
          <p:spPr>
            <a:xfrm flipV="1">
              <a:off x="1835696" y="2188158"/>
              <a:ext cx="1152266" cy="64730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3708526" y="2188158"/>
              <a:ext cx="576134" cy="431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262" name="Textfeld 2"/>
          <p:cNvSpPr txBox="1">
            <a:spLocks noChangeArrowheads="1"/>
          </p:cNvSpPr>
          <p:nvPr/>
        </p:nvSpPr>
        <p:spPr bwMode="auto">
          <a:xfrm>
            <a:off x="250825" y="26035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de-DE" sz="2400" b="1">
                <a:solidFill>
                  <a:srgbClr val="800000"/>
                </a:solidFill>
                <a:latin typeface="Times New Roman" pitchFamily="18" charset="0"/>
              </a:rPr>
              <a:t>2.   haploide</a:t>
            </a:r>
            <a:r>
              <a:rPr lang="de-DE" sz="2400" b="1">
                <a:solidFill>
                  <a:srgbClr val="000000"/>
                </a:solidFill>
                <a:latin typeface="Times New Roman" pitchFamily="18" charset="0"/>
              </a:rPr>
              <a:t> Parthenogenese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254750" y="2708275"/>
            <a:ext cx="2133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Diese </a:t>
            </a:r>
            <a:r>
              <a:rPr lang="de-DE" sz="1600" b="1">
                <a:solidFill>
                  <a:srgbClr val="980000"/>
                </a:solidFill>
                <a:latin typeface="Times New Roman" pitchFamily="18" charset="0"/>
                <a:cs typeface="Times New Roman" pitchFamily="18" charset="0"/>
              </a:rPr>
              <a:t>Männchen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sind stark degeneriert („</a:t>
            </a:r>
            <a:r>
              <a:rPr lang="de-DE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Zwergmännchen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“). Sie können sich nicht einmal selbst ernähren. </a:t>
            </a:r>
          </a:p>
        </p:txBody>
      </p:sp>
      <p:grpSp>
        <p:nvGrpSpPr>
          <p:cNvPr id="4" name="Gruppieren 14"/>
          <p:cNvGrpSpPr>
            <a:grpSpLocks/>
          </p:cNvGrpSpPr>
          <p:nvPr/>
        </p:nvGrpSpPr>
        <p:grpSpPr bwMode="auto">
          <a:xfrm>
            <a:off x="5580063" y="4730750"/>
            <a:ext cx="3455987" cy="1938338"/>
            <a:chOff x="1497212" y="3801919"/>
            <a:chExt cx="2928939" cy="1650640"/>
          </a:xfrm>
        </p:grpSpPr>
        <p:sp>
          <p:nvSpPr>
            <p:cNvPr id="96265" name="Text Box 16"/>
            <p:cNvSpPr txBox="1">
              <a:spLocks noChangeArrowheads="1"/>
            </p:cNvSpPr>
            <p:nvPr/>
          </p:nvSpPr>
          <p:spPr bwMode="auto">
            <a:xfrm>
              <a:off x="1497212" y="3801919"/>
              <a:ext cx="2928939" cy="165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Die Männchen </a:t>
              </a:r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befruchten</a:t>
              </a: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ihre Muttergeneration (die noch am Leben ist). </a:t>
              </a:r>
            </a:p>
            <a:p>
              <a:pPr>
                <a:spcBef>
                  <a:spcPct val="50000"/>
                </a:spcBef>
              </a:pP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Aus den befruchteten Eiern schlüpfen wieder Weibchen, die den Zyklus in einer </a:t>
              </a:r>
              <a:r>
                <a:rPr lang="de-DE" sz="1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diploiden</a:t>
              </a:r>
              <a:r>
                <a:rPr lang="de-DE" sz="1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Parthenogenese</a:t>
              </a: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fortsetzen.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1802618" y="4890179"/>
              <a:ext cx="936400" cy="3609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39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6"/>
          <p:cNvSpPr txBox="1">
            <a:spLocks noChangeArrowheads="1"/>
          </p:cNvSpPr>
          <p:nvPr/>
        </p:nvSpPr>
        <p:spPr bwMode="auto">
          <a:xfrm>
            <a:off x="869950" y="811213"/>
            <a:ext cx="34147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Dieses Phänomen zeigt gleichzeitig die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Geschlechtsbestimmung: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diploid =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Weibchen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haploid =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1n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Männchen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69950" y="3906838"/>
            <a:ext cx="3846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Gegensatz zum 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XY- Mechanismus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de-DE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Geschlechtsbestimmung bei Säugetieren: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diploid =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Weibchen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haploid =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Männchen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788" y="620713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100" y="1916113"/>
            <a:ext cx="11747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16113"/>
            <a:ext cx="11747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124075"/>
            <a:ext cx="6477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765175"/>
            <a:ext cx="57626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716338"/>
            <a:ext cx="18907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Rechteck 20"/>
          <p:cNvSpPr>
            <a:spLocks noChangeArrowheads="1"/>
          </p:cNvSpPr>
          <p:nvPr/>
        </p:nvSpPr>
        <p:spPr bwMode="auto">
          <a:xfrm>
            <a:off x="4932363" y="3860800"/>
            <a:ext cx="85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XX</a:t>
            </a:r>
            <a:endParaRPr lang="de-DE" sz="3600">
              <a:solidFill>
                <a:srgbClr val="000000"/>
              </a:solidFill>
            </a:endParaRPr>
          </a:p>
        </p:txBody>
      </p:sp>
      <p:pic>
        <p:nvPicPr>
          <p:cNvPr id="6657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4905375"/>
            <a:ext cx="1944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Rechteck 21"/>
          <p:cNvSpPr>
            <a:spLocks noChangeArrowheads="1"/>
          </p:cNvSpPr>
          <p:nvPr/>
        </p:nvSpPr>
        <p:spPr bwMode="auto">
          <a:xfrm>
            <a:off x="5003800" y="5157788"/>
            <a:ext cx="852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X</a:t>
            </a:r>
            <a:r>
              <a:rPr lang="de-DE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Y</a:t>
            </a:r>
            <a:endParaRPr lang="de-DE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570" grpId="0"/>
      <p:bldP spid="665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extfeld 1"/>
          <p:cNvSpPr txBox="1">
            <a:spLocks noChangeArrowheads="1"/>
          </p:cNvSpPr>
          <p:nvPr/>
        </p:nvSpPr>
        <p:spPr bwMode="auto">
          <a:xfrm>
            <a:off x="1258888" y="1303338"/>
            <a:ext cx="67691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DNA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beider Chromosomensätze wird vor jeder Zellteilung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identisch redupliziert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2 Chromatiden = 2C</a:t>
            </a:r>
            <a:endParaRPr lang="de-DE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76475"/>
            <a:ext cx="32146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258888" y="4111625"/>
            <a:ext cx="67691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Damit haben wir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vor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der identischen Reduplikation:</a:t>
            </a:r>
          </a:p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2 Chromosomensätze =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2n = 2C</a:t>
            </a:r>
          </a:p>
          <a:p>
            <a:pPr indent="15875"/>
            <a:endParaRPr lang="de-DE" b="1" dirty="0">
              <a:solidFill>
                <a:srgbClr val="C00000"/>
              </a:solidFill>
              <a:latin typeface="Times New Roman" pitchFamily="18" charset="0"/>
            </a:endParaRPr>
          </a:p>
          <a:p>
            <a:pPr indent="15875"/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nach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 der identischen Reduplikation:</a:t>
            </a:r>
          </a:p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2 Chromosomensätze =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2n = 4C</a:t>
            </a:r>
            <a:endParaRPr lang="de-DE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4037" name="Textfeld 1"/>
          <p:cNvSpPr txBox="1">
            <a:spLocks noChangeArrowheads="1"/>
          </p:cNvSpPr>
          <p:nvPr/>
        </p:nvSpPr>
        <p:spPr bwMode="auto">
          <a:xfrm>
            <a:off x="1258888" y="585788"/>
            <a:ext cx="67691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Jedes Chromosom enthält (vor der Reduplikation) </a:t>
            </a:r>
          </a:p>
          <a:p>
            <a:pPr indent="15875"/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1 DNA-Molekül = </a:t>
            </a:r>
            <a:r>
              <a:rPr lang="de-DE" b="1" dirty="0">
                <a:solidFill>
                  <a:srgbClr val="C00000"/>
                </a:solidFill>
                <a:latin typeface="Times New Roman" pitchFamily="18" charset="0"/>
              </a:rPr>
              <a:t>1 Chromatide = 1C</a:t>
            </a:r>
            <a:endParaRPr lang="de-DE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3933825"/>
            <a:ext cx="448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3573463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97425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1043608" y="1628775"/>
            <a:ext cx="705752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5875"/>
            <a:r>
              <a:rPr lang="de-DE" b="1" dirty="0">
                <a:solidFill>
                  <a:srgbClr val="800000"/>
                </a:solidFill>
                <a:latin typeface="Times New Roman" pitchFamily="18" charset="0"/>
              </a:rPr>
              <a:t>Zellteilung = Mitose:</a:t>
            </a:r>
          </a:p>
          <a:p>
            <a:pPr indent="15875"/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die </a:t>
            </a:r>
            <a:r>
              <a:rPr lang="de-DE" b="1" dirty="0">
                <a:solidFill>
                  <a:srgbClr val="0000FF"/>
                </a:solidFill>
                <a:latin typeface="Times New Roman" pitchFamily="18" charset="0"/>
              </a:rPr>
              <a:t>Chromatiden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 trennen sich</a:t>
            </a:r>
          </a:p>
          <a:p>
            <a:pPr indent="15875"/>
            <a:endParaRPr lang="de-DE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15875"/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[das ist wichtig zu verstehen; denn im 1. Teil der 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Reifeteilung (Meiose I) 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trennen sich die 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Chromosomen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, nicht die genetisch identischen 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Chromatiden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!]  </a:t>
            </a:r>
          </a:p>
        </p:txBody>
      </p:sp>
      <p:sp>
        <p:nvSpPr>
          <p:cNvPr id="45062" name="Textfeld 1"/>
          <p:cNvSpPr txBox="1">
            <a:spLocks noChangeArrowheads="1"/>
          </p:cNvSpPr>
          <p:nvPr/>
        </p:nvSpPr>
        <p:spPr bwMode="auto">
          <a:xfrm>
            <a:off x="2771775" y="682625"/>
            <a:ext cx="3095625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 algn="ctr"/>
            <a:r>
              <a:rPr lang="de-DE" sz="3200" b="1">
                <a:solidFill>
                  <a:srgbClr val="800000"/>
                </a:solidFill>
                <a:latin typeface="Times New Roman" pitchFamily="18" charset="0"/>
              </a:rPr>
              <a:t>Mitose</a:t>
            </a: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467544" y="5253007"/>
            <a:ext cx="475252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5875"/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Die beiden Tochterzellen der </a:t>
            </a:r>
            <a:r>
              <a:rPr lang="de-DE" b="1" dirty="0">
                <a:solidFill>
                  <a:srgbClr val="000000"/>
                </a:solidFill>
                <a:latin typeface="Times New Roman" pitchFamily="18" charset="0"/>
              </a:rPr>
              <a:t>Mitose</a:t>
            </a:r>
            <a:r>
              <a:rPr lang="de-DE" dirty="0">
                <a:solidFill>
                  <a:srgbClr val="000000"/>
                </a:solidFill>
                <a:latin typeface="Times New Roman" pitchFamily="18" charset="0"/>
              </a:rPr>
              <a:t> sind mit der Mutterzelle identisch: Sie haben den diploiden Satz mit väterlichen und mütterlichen Chromosomen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88206" y="1196752"/>
            <a:ext cx="73675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rgbClr val="000000"/>
                </a:solidFill>
                <a:latin typeface="Times New Roman" pitchFamily="18" charset="0"/>
              </a:rPr>
              <a:t>Kernfrage:</a:t>
            </a: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Was ist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</a:rPr>
              <a:t>haploid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, was ist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</a:rPr>
              <a:t>diploid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de-DE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haploid ist NICHT der einfache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</a:rPr>
              <a:t>DNA-Gehalt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, und diploid ist NICHT der doppelte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</a:rPr>
              <a:t>DNA-Gehalt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, sondern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</a:rPr>
              <a:t>haploid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 und </a:t>
            </a:r>
            <a:r>
              <a:rPr lang="de-DE" sz="2000" b="1" dirty="0">
                <a:solidFill>
                  <a:srgbClr val="C00000"/>
                </a:solidFill>
                <a:latin typeface="Times New Roman" pitchFamily="18" charset="0"/>
              </a:rPr>
              <a:t>diploid 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sind einfacher oder doppelter 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Chromosomensatz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009F278-34B0-A2C0-3CA0-0243620F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269308"/>
            <a:ext cx="7367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Wichtig:</a:t>
            </a: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Die einfache Messung des DNA-Gehalts kann nicht entscheiden, ob eine Zelle 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haploid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 oder 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diploid</a:t>
            </a:r>
            <a:r>
              <a:rPr lang="de-DE" sz="2000" dirty="0">
                <a:solidFill>
                  <a:srgbClr val="000000"/>
                </a:solidFill>
                <a:latin typeface="Times New Roman" pitchFamily="18" charset="0"/>
              </a:rPr>
              <a:t> ist</a:t>
            </a:r>
            <a:endParaRPr lang="de-DE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448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4213" y="3106738"/>
            <a:ext cx="1582737" cy="2800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vor der Mitose:</a:t>
            </a:r>
          </a:p>
          <a:p>
            <a:pPr indent="-342900" algn="ctr">
              <a:defRPr/>
            </a:pPr>
            <a:endParaRPr lang="de-DE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das Genom ist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diploid 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</a:p>
          <a:p>
            <a:pPr indent="-342900" algn="ctr">
              <a:defRPr/>
            </a:pP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2n und 2C,</a:t>
            </a:r>
          </a:p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weil jedes Allel in der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Mutterform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 und auch in der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Vaterform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 vorliegt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30488" y="3068638"/>
            <a:ext cx="1941512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vor der Mitose kommt es zur Replikation der DNA =</a:t>
            </a:r>
          </a:p>
          <a:p>
            <a:pPr indent="-342900" algn="ctr">
              <a:defRPr/>
            </a:pP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2n und 2C </a:t>
            </a:r>
          </a:p>
          <a:p>
            <a:pPr indent="-342900" algn="ctr">
              <a:defRPr/>
            </a:pPr>
            <a:r>
              <a:rPr lang="de-DE" sz="1600" dirty="0">
                <a:latin typeface="Times New Roman" pitchFamily="18" charset="0"/>
              </a:rPr>
              <a:t>wird zu</a:t>
            </a:r>
          </a:p>
          <a:p>
            <a:pPr indent="-342900" algn="ctr">
              <a:defRPr/>
            </a:pP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2n und 4C</a:t>
            </a:r>
          </a:p>
          <a:p>
            <a:pPr indent="-342900" algn="ctr">
              <a:defRPr/>
            </a:pPr>
            <a:endParaRPr lang="de-DE" sz="1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Aber das ist immer noch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diploid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weil  diploid in der 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2C- 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oder in der 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4C-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Form vorliegen kann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196975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76475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076825" y="3794125"/>
            <a:ext cx="345598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Mitose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 = Trennung von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genetisch identischem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 Material:</a:t>
            </a:r>
          </a:p>
          <a:p>
            <a:pPr indent="-342900" algn="ctr">
              <a:defRPr/>
            </a:pPr>
            <a:endParaRPr lang="de-DE" sz="1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Hier werden keine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Vater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-Allele von den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Mutter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-Allelen getrennt.</a:t>
            </a:r>
          </a:p>
          <a:p>
            <a:pPr indent="-342900" algn="ctr">
              <a:defRPr/>
            </a:pPr>
            <a:endParaRPr lang="de-DE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-342900" algn="ctr">
              <a:defRPr/>
            </a:pP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Genau das charakterisiert die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Mitose</a:t>
            </a:r>
          </a:p>
        </p:txBody>
      </p:sp>
      <p:sp>
        <p:nvSpPr>
          <p:cNvPr id="47112" name="Textfeld 1"/>
          <p:cNvSpPr txBox="1">
            <a:spLocks noChangeArrowheads="1"/>
          </p:cNvSpPr>
          <p:nvPr/>
        </p:nvSpPr>
        <p:spPr bwMode="auto">
          <a:xfrm>
            <a:off x="2916238" y="549275"/>
            <a:ext cx="38163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 algn="ctr"/>
            <a:r>
              <a:rPr lang="de-DE" sz="2000" b="1">
                <a:solidFill>
                  <a:srgbClr val="800000"/>
                </a:solidFill>
                <a:latin typeface="Times New Roman" pitchFamily="18" charset="0"/>
              </a:rPr>
              <a:t>Zusammenfassung der Mitose: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4175125" y="3092450"/>
            <a:ext cx="1223963" cy="2778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endParaRPr lang="de-DE" sz="12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2997200"/>
            <a:ext cx="82708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4140200" y="2211388"/>
            <a:ext cx="2160588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2 unterschiedliche </a:t>
            </a:r>
            <a:r>
              <a:rPr lang="de-DE" sz="1600" b="1" dirty="0">
                <a:solidFill>
                  <a:srgbClr val="800000"/>
                </a:solidFill>
                <a:latin typeface="Times New Roman" pitchFamily="18" charset="0"/>
              </a:rPr>
              <a:t>haploide </a:t>
            </a: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Tochterzellen = 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1n und 2C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4000" y="5202238"/>
            <a:ext cx="1152525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das Genom ist </a:t>
            </a:r>
            <a:r>
              <a:rPr lang="de-DE" sz="1600" b="1" dirty="0">
                <a:solidFill>
                  <a:srgbClr val="800000"/>
                </a:solidFill>
                <a:latin typeface="Times New Roman" pitchFamily="18" charset="0"/>
              </a:rPr>
              <a:t>diploid 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</a:p>
          <a:p>
            <a:pPr indent="-342900" algn="ctr">
              <a:defRPr/>
            </a:pP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2n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 und </a:t>
            </a: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2C</a:t>
            </a:r>
            <a:endParaRPr lang="de-DE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65300" y="5246688"/>
            <a:ext cx="1511300" cy="1323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vor der Teilung kommt es zur Replikation der DNA =</a:t>
            </a:r>
            <a:endParaRPr lang="de-DE" sz="16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indent="-342900" algn="ctr">
              <a:defRPr/>
            </a:pP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2n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 und </a:t>
            </a: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4C</a:t>
            </a:r>
            <a:endParaRPr lang="de-DE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92500" y="5246688"/>
            <a:ext cx="2374900" cy="1323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die eine Tochter-Zelle mit den mütterlichen Chromosomen; die andere mit denen vom Vater</a:t>
            </a:r>
            <a:endParaRPr lang="de-DE" sz="16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15100" y="5273675"/>
            <a:ext cx="2305050" cy="1323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-342900" algn="ctr">
              <a:defRPr/>
            </a:pP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nach dem 2. Teilungsschritt</a:t>
            </a:r>
          </a:p>
          <a:p>
            <a:pPr indent="-342900" algn="ctr">
              <a:defRPr/>
            </a:pP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sind die Zellen immer noch </a:t>
            </a:r>
            <a:r>
              <a:rPr lang="de-DE" sz="1600" b="1" dirty="0">
                <a:solidFill>
                  <a:srgbClr val="800000"/>
                </a:solidFill>
                <a:latin typeface="Times New Roman" pitchFamily="18" charset="0"/>
              </a:rPr>
              <a:t>haploid</a:t>
            </a:r>
            <a:r>
              <a:rPr lang="de-DE" sz="1600" b="1" dirty="0">
                <a:solidFill>
                  <a:srgbClr val="002060"/>
                </a:solidFill>
                <a:latin typeface="Times New Roman" pitchFamily="18" charset="0"/>
              </a:rPr>
              <a:t>, aber:</a:t>
            </a:r>
          </a:p>
          <a:p>
            <a:pPr indent="-342900" algn="ctr">
              <a:defRPr/>
            </a:pP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1n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 und </a:t>
            </a: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1C</a:t>
            </a:r>
            <a:endParaRPr lang="de-DE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137" name="Textfeld 1"/>
          <p:cNvSpPr txBox="1">
            <a:spLocks noChangeArrowheads="1"/>
          </p:cNvSpPr>
          <p:nvPr/>
        </p:nvSpPr>
        <p:spPr bwMode="auto">
          <a:xfrm>
            <a:off x="1258888" y="1196975"/>
            <a:ext cx="6769100" cy="92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Meiose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trennt homologe Chromosomensätze =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Vater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-Allele von den </a:t>
            </a:r>
            <a:r>
              <a:rPr lang="de-DE" b="1">
                <a:solidFill>
                  <a:srgbClr val="C00000"/>
                </a:solidFill>
                <a:latin typeface="Times New Roman" pitchFamily="18" charset="0"/>
              </a:rPr>
              <a:t>Mutter</a:t>
            </a:r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-Allelen.</a:t>
            </a:r>
          </a:p>
          <a:p>
            <a:pPr indent="15875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Die Meiose macht aus diploiden Zellen (2n) haploide Zellen (n) </a:t>
            </a:r>
          </a:p>
        </p:txBody>
      </p:sp>
      <p:sp>
        <p:nvSpPr>
          <p:cNvPr id="48138" name="Textfeld 1"/>
          <p:cNvSpPr txBox="1">
            <a:spLocks noChangeArrowheads="1"/>
          </p:cNvSpPr>
          <p:nvPr/>
        </p:nvSpPr>
        <p:spPr bwMode="auto">
          <a:xfrm>
            <a:off x="2051050" y="404813"/>
            <a:ext cx="53292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 algn="ctr"/>
            <a:r>
              <a:rPr lang="de-DE" sz="3200" b="1">
                <a:solidFill>
                  <a:srgbClr val="800000"/>
                </a:solidFill>
                <a:latin typeface="Times New Roman" pitchFamily="18" charset="0"/>
              </a:rPr>
              <a:t>Meiose = Reduktionsteilung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843213" y="4508500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/>
            <a:r>
              <a:rPr lang="de-DE" sz="1400" b="1">
                <a:solidFill>
                  <a:srgbClr val="C00000"/>
                </a:solidFill>
                <a:latin typeface="Times New Roman" pitchFamily="18" charset="0"/>
              </a:rPr>
              <a:t>1. Teilungsschritt = Reduktionsteilung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580063" y="4581525"/>
            <a:ext cx="1730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/>
            <a:r>
              <a:rPr lang="de-DE" sz="1400" b="1">
                <a:solidFill>
                  <a:srgbClr val="C00000"/>
                </a:solidFill>
                <a:latin typeface="Times New Roman" pitchFamily="18" charset="0"/>
              </a:rPr>
              <a:t>2. Teilungsschritt = Äquationsteilung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00113" y="692150"/>
            <a:ext cx="73675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>
                <a:solidFill>
                  <a:srgbClr val="000000"/>
                </a:solidFill>
                <a:latin typeface="Times New Roman" pitchFamily="18" charset="0"/>
              </a:rPr>
              <a:t>Kernfrage:</a:t>
            </a:r>
          </a:p>
          <a:p>
            <a:pPr>
              <a:spcBef>
                <a:spcPct val="50000"/>
              </a:spcBef>
            </a:pPr>
            <a:endParaRPr 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Ich sehe im Mikroskop eine Anaphase:</a:t>
            </a:r>
          </a:p>
          <a:p>
            <a:pPr>
              <a:spcBef>
                <a:spcPct val="50000"/>
              </a:spcBef>
            </a:pPr>
            <a:endParaRPr 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Wie unterscheide ich, ob das eine </a:t>
            </a:r>
            <a:r>
              <a:rPr lang="de-DE" sz="1600" b="1">
                <a:solidFill>
                  <a:srgbClr val="C00000"/>
                </a:solidFill>
                <a:latin typeface="Times New Roman" pitchFamily="18" charset="0"/>
              </a:rPr>
              <a:t>mitotische oder eine meiotische Anaphase </a:t>
            </a:r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ist?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900113" y="3213100"/>
            <a:ext cx="73675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Antwort:</a:t>
            </a: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000000"/>
                </a:solidFill>
                <a:latin typeface="Times New Roman" pitchFamily="18" charset="0"/>
              </a:rPr>
              <a:t>In der Meiose werden </a:t>
            </a:r>
            <a:r>
              <a:rPr lang="de-DE" sz="1600" b="1" dirty="0">
                <a:solidFill>
                  <a:srgbClr val="C00000"/>
                </a:solidFill>
                <a:latin typeface="Times New Roman" pitchFamily="18" charset="0"/>
              </a:rPr>
              <a:t>ungleiche Allele 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</a:rPr>
              <a:t>(vom Vater und von der Mutter) voneinander getrennt.</a:t>
            </a: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000000"/>
                </a:solidFill>
                <a:latin typeface="Times New Roman" pitchFamily="18" charset="0"/>
              </a:rPr>
              <a:t>Am </a:t>
            </a:r>
            <a:r>
              <a:rPr lang="de-DE" sz="1600" b="1" dirty="0">
                <a:solidFill>
                  <a:srgbClr val="000000"/>
                </a:solidFill>
                <a:latin typeface="Times New Roman" pitchFamily="18" charset="0"/>
              </a:rPr>
              <a:t>X- bzw. Y-Chromosom </a:t>
            </a:r>
            <a:r>
              <a:rPr lang="de-DE" sz="1600" dirty="0">
                <a:solidFill>
                  <a:srgbClr val="000000"/>
                </a:solidFill>
                <a:latin typeface="Times New Roman" pitchFamily="18" charset="0"/>
              </a:rPr>
              <a:t>kann man das im Mikroskop sehen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2"/>
          <p:cNvSpPr txBox="1">
            <a:spLocks noChangeArrowheads="1"/>
          </p:cNvSpPr>
          <p:nvPr/>
        </p:nvSpPr>
        <p:spPr bwMode="auto">
          <a:xfrm>
            <a:off x="1619250" y="1149350"/>
            <a:ext cx="6337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Der </a:t>
            </a: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</a:rPr>
              <a:t>„eigentliche“ Generationswechsel</a:t>
            </a:r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endParaRPr lang="de-DE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de-DE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sz="2000" b="1" dirty="0">
                <a:solidFill>
                  <a:srgbClr val="000000"/>
                </a:solidFill>
                <a:latin typeface="Times New Roman" pitchFamily="18" charset="0"/>
              </a:rPr>
              <a:t>Der Wechsel von diploider und haploider Generation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Bildschirmpräsentation (4:3)</PresentationFormat>
  <Paragraphs>230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29</vt:i4>
      </vt:variant>
    </vt:vector>
  </HeadingPairs>
  <TitlesOfParts>
    <vt:vector size="39" baseType="lpstr">
      <vt:lpstr>Aptos</vt:lpstr>
      <vt:lpstr>Arial</vt:lpstr>
      <vt:lpstr>Times New Roman</vt:lpstr>
      <vt:lpstr>4_Standarddesign</vt:lpstr>
      <vt:lpstr>1_Larissa-Design</vt:lpstr>
      <vt:lpstr>2_Standarddesign</vt:lpstr>
      <vt:lpstr>9_Standarddesign</vt:lpstr>
      <vt:lpstr>7_Standarddesign</vt:lpstr>
      <vt:lpstr>Standarddesign</vt:lpstr>
      <vt:lpstr>5_Standarddesign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Philosophische Fakultaet HHUD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Kunz</dc:creator>
  <cp:lastModifiedBy>Werner Kunz</cp:lastModifiedBy>
  <cp:revision>22</cp:revision>
  <dcterms:created xsi:type="dcterms:W3CDTF">2018-03-27T10:08:30Z</dcterms:created>
  <dcterms:modified xsi:type="dcterms:W3CDTF">2024-04-09T13:51:26Z</dcterms:modified>
</cp:coreProperties>
</file>