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120" r:id="rId2"/>
    <p:sldMasterId id="2147484144" r:id="rId3"/>
    <p:sldMasterId id="2147484156" r:id="rId4"/>
    <p:sldMasterId id="2147484158" r:id="rId5"/>
    <p:sldMasterId id="2147484170" r:id="rId6"/>
    <p:sldMasterId id="2147484182" r:id="rId7"/>
    <p:sldMasterId id="2147484196" r:id="rId8"/>
    <p:sldMasterId id="2147484208" r:id="rId9"/>
    <p:sldMasterId id="2147484244" r:id="rId10"/>
    <p:sldMasterId id="2147484260" r:id="rId11"/>
    <p:sldMasterId id="2147484262" r:id="rId12"/>
  </p:sldMasterIdLst>
  <p:notesMasterIdLst>
    <p:notesMasterId r:id="rId81"/>
  </p:notesMasterIdLst>
  <p:sldIdLst>
    <p:sldId id="347" r:id="rId13"/>
    <p:sldId id="721" r:id="rId14"/>
    <p:sldId id="737" r:id="rId15"/>
    <p:sldId id="738" r:id="rId16"/>
    <p:sldId id="739" r:id="rId17"/>
    <p:sldId id="740" r:id="rId18"/>
    <p:sldId id="722" r:id="rId19"/>
    <p:sldId id="371" r:id="rId20"/>
    <p:sldId id="589" r:id="rId21"/>
    <p:sldId id="770" r:id="rId22"/>
    <p:sldId id="599" r:id="rId23"/>
    <p:sldId id="602" r:id="rId24"/>
    <p:sldId id="603" r:id="rId25"/>
    <p:sldId id="605" r:id="rId26"/>
    <p:sldId id="604" r:id="rId27"/>
    <p:sldId id="606" r:id="rId28"/>
    <p:sldId id="607" r:id="rId29"/>
    <p:sldId id="594" r:id="rId30"/>
    <p:sldId id="731" r:id="rId31"/>
    <p:sldId id="590" r:id="rId32"/>
    <p:sldId id="608" r:id="rId33"/>
    <p:sldId id="610" r:id="rId34"/>
    <p:sldId id="616" r:id="rId35"/>
    <p:sldId id="615" r:id="rId36"/>
    <p:sldId id="613" r:id="rId37"/>
    <p:sldId id="614" r:id="rId38"/>
    <p:sldId id="611" r:id="rId39"/>
    <p:sldId id="609" r:id="rId40"/>
    <p:sldId id="679" r:id="rId41"/>
    <p:sldId id="680" r:id="rId42"/>
    <p:sldId id="682" r:id="rId43"/>
    <p:sldId id="684" r:id="rId44"/>
    <p:sldId id="670" r:id="rId45"/>
    <p:sldId id="671" r:id="rId46"/>
    <p:sldId id="685" r:id="rId47"/>
    <p:sldId id="686" r:id="rId48"/>
    <p:sldId id="687" r:id="rId49"/>
    <p:sldId id="588" r:id="rId50"/>
    <p:sldId id="374" r:id="rId51"/>
    <p:sldId id="375" r:id="rId52"/>
    <p:sldId id="376" r:id="rId53"/>
    <p:sldId id="768" r:id="rId54"/>
    <p:sldId id="377" r:id="rId55"/>
    <p:sldId id="742" r:id="rId56"/>
    <p:sldId id="743" r:id="rId57"/>
    <p:sldId id="741" r:id="rId58"/>
    <p:sldId id="379" r:id="rId59"/>
    <p:sldId id="745" r:id="rId60"/>
    <p:sldId id="381" r:id="rId61"/>
    <p:sldId id="753" r:id="rId62"/>
    <p:sldId id="763" r:id="rId63"/>
    <p:sldId id="765" r:id="rId64"/>
    <p:sldId id="761" r:id="rId65"/>
    <p:sldId id="746" r:id="rId66"/>
    <p:sldId id="754" r:id="rId67"/>
    <p:sldId id="766" r:id="rId68"/>
    <p:sldId id="767" r:id="rId69"/>
    <p:sldId id="755" r:id="rId70"/>
    <p:sldId id="756" r:id="rId71"/>
    <p:sldId id="757" r:id="rId72"/>
    <p:sldId id="769" r:id="rId73"/>
    <p:sldId id="749" r:id="rId74"/>
    <p:sldId id="750" r:id="rId75"/>
    <p:sldId id="726" r:id="rId76"/>
    <p:sldId id="751" r:id="rId77"/>
    <p:sldId id="736" r:id="rId78"/>
    <p:sldId id="453" r:id="rId79"/>
    <p:sldId id="729" r:id="rId8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0000"/>
    <a:srgbClr val="0000FF"/>
    <a:srgbClr val="6B9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65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slide" Target="slides/slide64.xml"/><Relationship Id="rId8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presProps" Target="presProps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DCB609-F490-458D-9648-2C46D985B05C}" type="datetimeFigureOut">
              <a:rPr lang="de-DE"/>
              <a:pPr>
                <a:defRPr/>
              </a:pPr>
              <a:t>15.06.2022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55BCD0-F7D0-4001-BD66-E784212DC8A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9ADC15-67EB-4B3D-943A-80FBDCC3F5BC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FBB138-B9F8-4391-9858-7CF01B19CEC7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33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FBB138-B9F8-4391-9858-7CF01B19CEC7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FBB138-B9F8-4391-9858-7CF01B19CEC7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2D5CE7B-DDB0-4781-8DBE-522F1D16C85A}" type="slidenum">
              <a:rPr lang="de-DE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F5B9B01-54C3-4163-BB59-1E52395289E1}" type="slidenum">
              <a:rPr lang="de-DE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775DA3D-68FE-4ACF-B2EE-C1C2ADA52808}" type="slidenum">
              <a:rPr lang="de-DE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DF0DA79-03C4-4068-8428-31CEE90DC713}" type="slidenum">
              <a:rPr lang="de-DE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C19BA11-2935-424B-AC25-B1882DB5220A}" type="slidenum">
              <a:rPr lang="de-DE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C19BA11-2935-424B-AC25-B1882DB5220A}" type="slidenum">
              <a:rPr lang="de-DE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C19BA11-2935-424B-AC25-B1882DB5220A}" type="slidenum">
              <a:rPr lang="de-DE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9ADC15-67EB-4B3D-943A-80FBDCC3F5BC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C19BA11-2935-424B-AC25-B1882DB5220A}" type="slidenum">
              <a:rPr lang="de-DE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49DD6CE-10BF-41E6-8796-2B6F066BCBFD}" type="slidenum">
              <a:rPr lang="de-DE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DF0DA79-03C4-4068-8428-31CEE90DC713}" type="slidenum">
              <a:rPr lang="de-DE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DF0DA79-03C4-4068-8428-31CEE90DC713}" type="slidenum">
              <a:rPr lang="de-DE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B5ACAE2-C1A6-4AE2-8F6A-EABC1E42E5B9}" type="slidenum">
              <a:rPr lang="de-DE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/>
          </a:p>
        </p:txBody>
      </p:sp>
      <p:sp>
        <p:nvSpPr>
          <p:cNvPr id="13517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155CB0C-8295-41CB-AA50-96AAA1B5E0EB}" type="slidenum">
              <a:rPr lang="de-DE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B5ACAE2-C1A6-4AE2-8F6A-EABC1E42E5B9}" type="slidenum">
              <a:rPr lang="de-DE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DF0DA79-03C4-4068-8428-31CEE90DC713}" type="slidenum">
              <a:rPr lang="de-DE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A3E04AE-4335-4DD7-AD96-8DD3F6785AD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FA2FE34-7A52-42A4-9204-19335D4CE720}" type="slidenum">
              <a:rPr lang="de-DE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35171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2" name="Notizenplatzhalt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/>
          </a:p>
        </p:txBody>
      </p:sp>
      <p:sp>
        <p:nvSpPr>
          <p:cNvPr id="135173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2E1D41-D4CC-4A27-B537-67D3F9A4A41E}" type="slidenum">
              <a:rPr lang="de-DE" sz="1200" smtClean="0">
                <a:solidFill>
                  <a:srgbClr val="000000"/>
                </a:solidFill>
                <a:latin typeface="Times New Roman" pitchFamily="18" charset="0"/>
              </a:rPr>
              <a:pPr algn="r"/>
              <a:t>58</a:t>
            </a:fld>
            <a:endParaRPr lang="de-DE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9ADC15-67EB-4B3D-943A-80FBDCC3F5BC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FA2FE34-7A52-42A4-9204-19335D4CE720}" type="slidenum">
              <a:rPr lang="de-DE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35171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2" name="Notizenplatzhalt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/>
          </a:p>
        </p:txBody>
      </p:sp>
      <p:sp>
        <p:nvSpPr>
          <p:cNvPr id="135173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2E1D41-D4CC-4A27-B537-67D3F9A4A41E}" type="slidenum">
              <a:rPr lang="de-DE" sz="1200" smtClean="0">
                <a:solidFill>
                  <a:srgbClr val="000000"/>
                </a:solidFill>
                <a:latin typeface="Times New Roman" pitchFamily="18" charset="0"/>
              </a:rPr>
              <a:pPr algn="r"/>
              <a:t>59</a:t>
            </a:fld>
            <a:endParaRPr lang="de-DE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DF0DA79-03C4-4068-8428-31CEE90DC713}" type="slidenum">
              <a:rPr lang="de-DE">
                <a:solidFill>
                  <a:srgbClr val="000000"/>
                </a:solidFill>
              </a:rPr>
              <a:pPr>
                <a:defRPr/>
              </a:pPr>
              <a:t>62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DF0DA79-03C4-4068-8428-31CEE90DC713}" type="slidenum">
              <a:rPr lang="de-DE">
                <a:solidFill>
                  <a:srgbClr val="000000"/>
                </a:solidFill>
              </a:rPr>
              <a:pPr>
                <a:defRPr/>
              </a:pPr>
              <a:t>63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B5ACAE2-C1A6-4AE2-8F6A-EABC1E42E5B9}" type="slidenum">
              <a:rPr lang="de-DE">
                <a:solidFill>
                  <a:srgbClr val="000000"/>
                </a:solidFill>
              </a:rPr>
              <a:pPr>
                <a:defRPr/>
              </a:pPr>
              <a:t>64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DF0DA79-03C4-4068-8428-31CEE90DC713}" type="slidenum">
              <a:rPr lang="de-DE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A3E04AE-4335-4DD7-AD96-8DD3F6785AD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66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028357-AA5B-4699-A139-570948F0D0E9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890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0D6574E-519C-4927-BAFB-0F173388C77F}" type="slidenum">
              <a:rPr lang="de-DE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9ADC15-67EB-4B3D-943A-80FBDCC3F5BC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9ADC15-67EB-4B3D-943A-80FBDCC3F5BC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9ADC15-67EB-4B3D-943A-80FBDCC3F5BC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9ADC15-67EB-4B3D-943A-80FBDCC3F5BC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FBB138-B9F8-4391-9858-7CF01B19CEC7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FBB138-B9F8-4391-9858-7CF01B19CEC7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0F80281-8CEB-4BDF-B12F-6BABE6DBD9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15AD5-12A5-4B1B-AD85-FA85C4CB0044}" type="datetimeFigureOut">
              <a:rPr lang="de-DE"/>
              <a:pPr>
                <a:defRPr/>
              </a:pPr>
              <a:t>15.06.2022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5D882-54EA-4185-8D6D-95B9A71DE5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0B438-6D9B-4CF4-91E1-76725DC157D4}" type="datetimeFigureOut">
              <a:rPr lang="de-DE"/>
              <a:pPr>
                <a:defRPr/>
              </a:pPr>
              <a:t>15.06.2022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82001-B9E3-4187-BF6A-11C013F37F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5C48C-0F70-4705-956A-BA015CADB66A}" type="datetimeFigureOut">
              <a:rPr lang="de-DE"/>
              <a:pPr>
                <a:defRPr/>
              </a:pPr>
              <a:t>15.06.2022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97D9B-9220-498D-AB10-98D36CC9EF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352CA-34AE-4534-BF70-69DCD2A36B36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4DD4F-14C0-4A53-BAD8-3F7C2F87D3C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57C82-E3DA-4C9D-A39F-17DBC64F738E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A77BD-4CE9-49FC-BE44-3B7490AE938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100AE-6B9B-4C25-814E-270AB9F68527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735B2-27DE-42B8-8C4B-F68EB7DE9B6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FF8F9-F146-46EE-A477-D0CF43BE7158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E706E-EF6E-44E1-B9E4-D3925D92EA3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5A676-A858-424B-B319-E20AB73A7032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A24F9-E6C3-402F-B993-34AE7C02424E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D2F0-2F70-4B11-A18A-9BBC014333B1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63102-C65F-4EF4-8936-EE365C43906C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FA05A-5EF4-47C1-835C-D03E2D7B34E4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6932B-B854-4A1F-BC74-09079371748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6E8DB-7340-468D-ACF5-E8CE559A3FDA}" type="datetimeFigureOut">
              <a:rPr lang="de-DE"/>
              <a:pPr>
                <a:defRPr/>
              </a:pPr>
              <a:t>15.06.2022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2C163-4950-4F0F-960F-4147274636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35242-C1E0-40C7-999C-5B60BACD1BE6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76A5D-CF68-4006-95AB-61433E60B45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88B86-48D2-4D2B-8EB2-1B49F0B4A28B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77963-1E1E-4E2A-91BD-49217C82EA8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EB18C-BF78-4449-AEE9-1BC0A0A7C8CB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F6F47-20C8-44AE-96C5-B1A617210435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CA81E-F6C3-4217-8F47-5672E51B810B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677C9-BB5F-4C5F-BE3B-1F1EDB51871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44CEFB4-FB22-46CC-B9FD-B8FDA37479F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512FC-8481-4DE4-B760-7F783B7DED07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C337F-96F9-4EEC-BAB3-C43797171605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5B27F-325C-466B-A32F-8D50F0EB2AD6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255B6-8F00-4C9B-BE46-1B3830D40D91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AB0DB-F304-4091-9DD7-CDFC54E6DECA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A364F-595A-40CB-994C-8097AA25090B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B489F-9C51-4C42-9D25-34B4BE28C088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65F1E-A62C-4025-A6ED-34D3278D3EAA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C08C2-4F2B-4074-8017-8EC56F72A504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E64A9-E7CE-4218-A04F-F50785A814B4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2B054-C403-46FB-AE1C-D7DE1C1B7ED7}" type="datetimeFigureOut">
              <a:rPr lang="de-DE"/>
              <a:pPr>
                <a:defRPr/>
              </a:pPr>
              <a:t>15.06.2022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3752B-4D1F-4A54-B1ED-8AE86C4681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065AC-4923-4372-96FB-A702E3DF12C1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1F1A3-5291-4FA7-9BDC-ED6843AF9D62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EAE95-B592-43BF-8F8A-1E6A734B7251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9EE21-D467-4BAB-A526-297FF66574FC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FAD21-06A9-4FBD-A2A2-46B57573C771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ACAF9-40F2-4239-8421-81D3D3E6E268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CE64-CC63-4523-BF78-B97EA8D75A20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9DC4F-AEC9-4EA8-8200-3BE8C8441643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2117D-5E70-45AA-9B58-6E51BAB2FFB5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C4CCA-477A-4FEA-A138-976E2F2F7777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44ABB-3AD1-46A2-89BA-C7436E4DE73A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F97B4-6E9B-4780-B24A-C8BA085BE874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F3AF1-078D-4F93-98C8-6DA10244128F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5F320-90B3-4BF0-9BAB-7DA8FE064E66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8C144-41DD-4CA9-B3DB-47650A7814EA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C652C-842C-4F51-9DA4-72D70155F051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E73A7-4697-4B4F-BE79-22C6C8DB9996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53694-F029-4E91-996C-C3792D11E834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785D1-963A-4256-8513-9FF31C774E47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987F4-F14A-4BAC-BABF-EBEDC269CD11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A37B6-5DF5-4169-AF5D-4F4F05C8BD15}" type="datetimeFigureOut">
              <a:rPr lang="de-DE"/>
              <a:pPr>
                <a:defRPr/>
              </a:pPr>
              <a:t>15.06.2022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F46CB-E3E2-42C5-AAC3-4A94E3157B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9485D-987B-48BC-A023-F2FD5E11F18D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956AD-0A8D-4C95-90B4-C8E434800837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6B817-ABD1-4174-A41A-EADAE542F7DE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A0E16-5B56-44D9-8538-D6D5F4316109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A748F-B90D-4345-A5FB-FC8A854B5A45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C40BD-BD6C-4737-8231-25C4A4109AB6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8F580-CCCF-43A0-9F34-F03744293EDE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1D760-215B-4D03-85F5-B8430B56C708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D19DB-829E-449F-B3FA-33394F14E21C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890D7-08A8-4BF0-94C7-5DE05816449A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D8064-9CEA-49EE-AB4B-7E5B883432EF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46111-5871-4CCB-997C-E52810DE8529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DF657-C9CE-4CC5-8521-905DA651E433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F3D7B-E0DA-43A9-944A-DBA4C79978A9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0344BB-EE84-4696-AC72-47160C72B645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B3DEDE-FC45-42FE-AD38-EDF082A28640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619B5-163D-4D35-89B9-84DBF1177190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14501-C6DF-4C59-95C7-3E773792F2E3}" type="datetimeFigureOut">
              <a:rPr lang="de-DE"/>
              <a:pPr>
                <a:defRPr/>
              </a:pPr>
              <a:t>15.06.2022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A64F9-2AA7-4821-8656-A3F915D0FA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425B2B-DF91-4F40-A98C-45F827160232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7A1E6-F48E-4D37-8932-5A51E421D594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1DB6B-1DA1-421C-A4F9-0AD96FBCFBC8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0714D-6F43-412D-A156-79C237F1B087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58499-FD0C-4471-8C4B-9C60627DFB5D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E1D8E-D68E-4F0B-92DE-230D0BF2F56A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A9212-8F7C-46D6-A60B-B493B09C6AE8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A457B-2C53-4C88-B2D4-AC41222663D5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F3AF1-078D-4F93-98C8-6DA10244128F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5F320-90B3-4BF0-9BAB-7DA8FE064E66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8C144-41DD-4CA9-B3DB-47650A7814EA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C652C-842C-4F51-9DA4-72D70155F051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599BC-DBCF-435B-B1C7-C553EA4BDF27}" type="datetimeFigureOut">
              <a:rPr lang="de-DE"/>
              <a:pPr>
                <a:defRPr/>
              </a:pPr>
              <a:t>15.06.2022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57D36-AAB8-4C86-8D67-24D314CA4FC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E73A7-4697-4B4F-BE79-22C6C8DB9996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53694-F029-4E91-996C-C3792D11E834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785D1-963A-4256-8513-9FF31C774E47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987F4-F14A-4BAC-BABF-EBEDC269CD11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9485D-987B-48BC-A023-F2FD5E11F18D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956AD-0A8D-4C95-90B4-C8E434800837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6B817-ABD1-4174-A41A-EADAE542F7DE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A0E16-5B56-44D9-8538-D6D5F4316109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A748F-B90D-4345-A5FB-FC8A854B5A45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C40BD-BD6C-4737-8231-25C4A4109AB6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8F580-CCCF-43A0-9F34-F03744293EDE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1D760-215B-4D03-85F5-B8430B56C708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D19DB-829E-449F-B3FA-33394F14E21C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890D7-08A8-4BF0-94C7-5DE05816449A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D8064-9CEA-49EE-AB4B-7E5B883432EF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46111-5871-4CCB-997C-E52810DE8529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DF657-C9CE-4CC5-8521-905DA651E433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F3D7B-E0DA-43A9-944A-DBA4C79978A9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1939F-5EDD-4166-8962-8D55E814FBDD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67301-8EA4-4E6B-A2C8-4DA7BA9F1004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13AE8-993B-4A61-B0AC-7BA69CAA8143}" type="datetimeFigureOut">
              <a:rPr lang="de-DE"/>
              <a:pPr>
                <a:defRPr/>
              </a:pPr>
              <a:t>15.06.2022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74CAB-144F-4099-BCCB-CE120529B2F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B7B29-3DB6-4522-99A2-0C9B384E12E4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22F27-5A0E-46D6-B0F1-70CABD9CD8DD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CC358-6235-4CB4-A171-AC7445C39FBC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63321-1F7D-49AB-AEEF-D0647D12BC7B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C463C-CDAB-4E73-9E13-6E9D545387DB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C1889-170D-47D0-8F85-E0BDD82D2BF2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E5BC2-0FE8-4814-98AF-C79E09B91E58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3C28E-8B13-45D7-9E45-5452D56C9740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7756E-514F-43FD-BB2D-1A6B24953C15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B3B13-7B97-409F-9B81-2C2D7A164A6C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43561-D604-4FF7-A7BC-E5759A5A07AE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3DF2C-4D59-4EB6-85DF-1E17465097E1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22AC9-0D34-435F-AAAC-BA9485337B83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E7441-BA23-4C67-A930-3BBD4E0F8BC5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261D8-1672-4A14-A078-F8FFF42D0DD1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175AF-2DC4-4B92-91E0-82E22D850905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A13CA-4099-4647-B7CD-C42226C27AD2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710DD-8FBB-4059-83ED-6FEFE4CA3F0A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65DB0-6087-4FCB-AFAF-B7A96E0CEEF1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B263F-152F-4C44-A11E-5D3C98B4E984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F8CDE-A7CD-478C-8FCC-BCEDE7A1E6B7}" type="datetimeFigureOut">
              <a:rPr lang="de-DE"/>
              <a:pPr>
                <a:defRPr/>
              </a:pPr>
              <a:t>15.06.2022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D0D7A-01E5-4055-95A4-664D5C105A8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0344BB-EE84-4696-AC72-47160C72B645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B3DEDE-FC45-42FE-AD38-EDF082A28640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619B5-163D-4D35-89B9-84DBF1177190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425B2B-DF91-4F40-A98C-45F827160232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7A1E6-F48E-4D37-8932-5A51E421D594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1DB6B-1DA1-421C-A4F9-0AD96FBCFBC8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0714D-6F43-412D-A156-79C237F1B087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58499-FD0C-4471-8C4B-9C60627DFB5D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E1D8E-D68E-4F0B-92DE-230D0BF2F56A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A9212-8F7C-46D6-A60B-B493B09C6AE8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E1BB-1236-400B-9527-F141499A5344}" type="datetimeFigureOut">
              <a:rPr lang="de-DE"/>
              <a:pPr>
                <a:defRPr/>
              </a:pPr>
              <a:t>15.06.2022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03BC3-2A87-481A-BCFD-95C09D5BE37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A457B-2C53-4C88-B2D4-AC41222663D5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ABD8CFB-99BF-448F-AF1B-F09F3E31CB4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F2B6020-A8DF-437A-9EB9-08988EAEC8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9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/>
              <a:t>Klicken Sie, um die Formate des Vorlagentextes zu bearbeiten</a:t>
            </a:r>
          </a:p>
          <a:p>
            <a:pPr lvl="1"/>
            <a:r>
              <a:rPr lang="de-DE" noProof="1"/>
              <a:t>Zweite Ebene</a:t>
            </a:r>
          </a:p>
          <a:p>
            <a:pPr lvl="2"/>
            <a:r>
              <a:rPr lang="de-DE" noProof="1"/>
              <a:t>Dritte Ebene</a:t>
            </a:r>
          </a:p>
          <a:p>
            <a:pPr lvl="3"/>
            <a:r>
              <a:rPr lang="de-DE" noProof="1"/>
              <a:t>Vierte Ebene</a:t>
            </a:r>
          </a:p>
          <a:p>
            <a:pPr lvl="4"/>
            <a:r>
              <a:rPr lang="de-DE" noProof="1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B8EF8F4-173A-4965-885C-90AAF8CB762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/>
              <a:t>Klicken Sie, um die Formate des Vorlagentextes zu bearbeiten</a:t>
            </a:r>
          </a:p>
          <a:p>
            <a:pPr lvl="1"/>
            <a:r>
              <a:rPr lang="de-DE" noProof="1"/>
              <a:t>Zweite Ebene</a:t>
            </a:r>
          </a:p>
          <a:p>
            <a:pPr lvl="2"/>
            <a:r>
              <a:rPr lang="de-DE" noProof="1"/>
              <a:t>Dritte Ebene</a:t>
            </a:r>
          </a:p>
          <a:p>
            <a:pPr lvl="3"/>
            <a:r>
              <a:rPr lang="de-DE" noProof="1"/>
              <a:t>Vierte Ebene</a:t>
            </a:r>
          </a:p>
          <a:p>
            <a:pPr lvl="4"/>
            <a:r>
              <a:rPr lang="de-DE" noProof="1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/>
            </a:lvl1pPr>
          </a:lstStyle>
          <a:p>
            <a:endParaRPr lang="de-D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/>
            </a:lvl1pPr>
          </a:lstStyle>
          <a:p>
            <a:endParaRPr lang="de-D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/>
            </a:lvl1pPr>
          </a:lstStyle>
          <a:p>
            <a:fld id="{AA87717A-6FD5-4432-8E27-7B82B12F26ED}" type="slidenum">
              <a:rPr smtClean="0">
                <a:solidFill>
                  <a:srgbClr val="000000"/>
                </a:solidFill>
                <a:latin typeface="Times New Roman" charset="0"/>
              </a:rPr>
              <a:pPr/>
              <a:t>‹Nr.›</a:t>
            </a:fld>
            <a:endParaRPr lang="de-DE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/>
              <a:t>Klicken Sie, um das Titelformat zu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/>
              <a:t>Klicken Sie, um die Formate des Vorlagentextes zu bearbeiten</a:t>
            </a:r>
          </a:p>
          <a:p>
            <a:pPr lvl="1"/>
            <a:r>
              <a:rPr lang="de-DE" noProof="1"/>
              <a:t>Zweite Ebene</a:t>
            </a:r>
          </a:p>
          <a:p>
            <a:pPr lvl="2"/>
            <a:r>
              <a:rPr lang="de-DE" noProof="1"/>
              <a:t>Dritte Ebene</a:t>
            </a:r>
          </a:p>
          <a:p>
            <a:pPr lvl="3"/>
            <a:r>
              <a:rPr lang="de-DE" noProof="1"/>
              <a:t>Vierte Ebene</a:t>
            </a:r>
          </a:p>
          <a:p>
            <a:pPr lvl="4"/>
            <a:r>
              <a:rPr lang="de-DE" noProof="1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45EB73A-AF80-4EC5-BE07-D2F400DCDF7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/>
              <a:t>Klicken Sie, um das Titelformat zu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/>
              <a:t>Klicken Sie, um die Formate des Vorlagentextes zu bearbeiten</a:t>
            </a:r>
          </a:p>
          <a:p>
            <a:pPr lvl="1"/>
            <a:r>
              <a:rPr lang="de-DE" noProof="1"/>
              <a:t>Zweite Ebene</a:t>
            </a:r>
          </a:p>
          <a:p>
            <a:pPr lvl="2"/>
            <a:r>
              <a:rPr lang="de-DE" noProof="1"/>
              <a:t>Dritte Ebene</a:t>
            </a:r>
          </a:p>
          <a:p>
            <a:pPr lvl="3"/>
            <a:r>
              <a:rPr lang="de-DE" noProof="1"/>
              <a:t>Vierte Ebene</a:t>
            </a:r>
          </a:p>
          <a:p>
            <a:pPr lvl="4"/>
            <a:r>
              <a:rPr lang="de-DE" noProof="1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9B84B6B-E21E-4B6E-9F20-046900B150F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409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6A2CD8-3E78-4796-9AD3-FD2B189F6BF6}" type="datetimeFigureOut">
              <a:rPr lang="de-DE"/>
              <a:pPr>
                <a:defRPr/>
              </a:pPr>
              <a:t>15.06.2022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CB7773-94A2-47C4-88F0-BFA136A8AF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A7F3D8-7C18-4B53-B750-424E64F5234E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D40337-639D-4637-9698-878480B85C7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/>
              <a:t>Klicken Sie, um das Titelformat zu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/>
              <a:t>Klicken Sie, um die Formate des Vorlagentextes zu bearbeiten</a:t>
            </a:r>
          </a:p>
          <a:p>
            <a:pPr lvl="1"/>
            <a:r>
              <a:rPr lang="de-DE" noProof="1"/>
              <a:t>Zweite Ebene</a:t>
            </a:r>
          </a:p>
          <a:p>
            <a:pPr lvl="2"/>
            <a:r>
              <a:rPr lang="de-DE" noProof="1"/>
              <a:t>Dritte Ebene</a:t>
            </a:r>
          </a:p>
          <a:p>
            <a:pPr lvl="3"/>
            <a:r>
              <a:rPr lang="de-DE" noProof="1"/>
              <a:t>Vierte Ebene</a:t>
            </a:r>
          </a:p>
          <a:p>
            <a:pPr lvl="4"/>
            <a:r>
              <a:rPr lang="de-DE" noProof="1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81F68B8-FD1C-41C6-92FF-80C57727E9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5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BAD30F-134B-4F01-984D-1073809E00E7}" type="datetimeFigureOut">
              <a:rPr lang="de-DE">
                <a:solidFill>
                  <a:prstClr val="white">
                    <a:tint val="75000"/>
                  </a:prstClr>
                </a:solidFill>
                <a:cs typeface="+mn-cs"/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FA7969-1258-4BBB-9FA2-18F3F42E4795}" type="slidenum">
              <a:rPr lang="de-DE">
                <a:solidFill>
                  <a:prstClr val="white">
                    <a:tint val="75000"/>
                  </a:prstClr>
                </a:solidFill>
                <a:cs typeface="+mn-cs"/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BC471E-4A48-400D-A8FC-E0BEAA4F022F}" type="datetimeFigureOut">
              <a:rPr lang="de-DE">
                <a:solidFill>
                  <a:prstClr val="white">
                    <a:tint val="75000"/>
                  </a:prstClr>
                </a:solidFill>
                <a:cs typeface="+mn-cs"/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AB548F-0DF4-4D3D-97AE-3B3F71256B88}" type="slidenum">
              <a:rPr lang="de-DE">
                <a:solidFill>
                  <a:prstClr val="white">
                    <a:tint val="75000"/>
                  </a:prstClr>
                </a:solidFill>
                <a:cs typeface="+mn-cs"/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/>
              <a:t>Klicken Sie, um die Formate des Vorlagentextes zu bearbeiten</a:t>
            </a:r>
          </a:p>
          <a:p>
            <a:pPr lvl="1"/>
            <a:r>
              <a:rPr lang="de-DE" noProof="1"/>
              <a:t>Zweite Ebene</a:t>
            </a:r>
          </a:p>
          <a:p>
            <a:pPr lvl="2"/>
            <a:r>
              <a:rPr lang="de-DE" noProof="1"/>
              <a:t>Dritte Ebene</a:t>
            </a:r>
          </a:p>
          <a:p>
            <a:pPr lvl="3"/>
            <a:r>
              <a:rPr lang="de-DE" noProof="1"/>
              <a:t>Vierte Ebene</a:t>
            </a:r>
          </a:p>
          <a:p>
            <a:pPr lvl="4"/>
            <a:r>
              <a:rPr lang="de-DE" noProof="1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/>
            </a:lvl1pPr>
          </a:lstStyle>
          <a:p>
            <a:endParaRPr lang="de-DE">
              <a:solidFill>
                <a:srgbClr val="000000"/>
              </a:solidFill>
              <a:latin typeface="Times New Roman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/>
            </a:lvl1pPr>
          </a:lstStyle>
          <a:p>
            <a:endParaRPr lang="de-DE">
              <a:solidFill>
                <a:srgbClr val="000000"/>
              </a:solidFill>
              <a:latin typeface="Times New Roman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/>
            </a:lvl1pPr>
          </a:lstStyle>
          <a:p>
            <a:fld id="{AA87717A-6FD5-4432-8E27-7B82B12F26ED}" type="slidenum">
              <a:rPr smtClean="0">
                <a:solidFill>
                  <a:srgbClr val="000000"/>
                </a:solidFill>
                <a:latin typeface="Times New Roman" charset="0"/>
                <a:cs typeface="+mn-cs"/>
              </a:rPr>
              <a:pPr/>
              <a:t>‹Nr.›</a:t>
            </a:fld>
            <a:endParaRPr lang="de-DE">
              <a:solidFill>
                <a:srgbClr val="000000"/>
              </a:solidFill>
              <a:latin typeface="Times New Roman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BC471E-4A48-400D-A8FC-E0BEAA4F022F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AB548F-0DF4-4D3D-97AE-3B3F71256B88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053E03-D056-43C6-BA6C-2F6611F30634}" type="datetimeFigureOut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15.06.2022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290CA9-1501-4458-8A52-F4C8CD03C368}" type="slidenum">
              <a:rPr lang="de-DE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6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feld 4"/>
          <p:cNvSpPr txBox="1">
            <a:spLocks noChangeArrowheads="1"/>
          </p:cNvSpPr>
          <p:nvPr/>
        </p:nvSpPr>
        <p:spPr bwMode="auto">
          <a:xfrm>
            <a:off x="1187450" y="2588741"/>
            <a:ext cx="6624638" cy="138499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„Schmetterlinge im Altkreis </a:t>
            </a:r>
            <a:r>
              <a:rPr lang="de-DE" sz="2800" b="1" dirty="0" err="1">
                <a:solidFill>
                  <a:srgbClr val="000000"/>
                </a:solidFill>
                <a:latin typeface="Times New Roman" pitchFamily="18" charset="0"/>
              </a:rPr>
              <a:t>Bersenbrück</a:t>
            </a:r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 vor 60 Jahren. </a:t>
            </a:r>
          </a:p>
          <a:p>
            <a:pPr algn="ctr"/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Warum sind sie heute nicht mehr da?“</a:t>
            </a:r>
          </a:p>
        </p:txBody>
      </p:sp>
      <p:sp>
        <p:nvSpPr>
          <p:cNvPr id="33795" name="Textfeld 3"/>
          <p:cNvSpPr txBox="1">
            <a:spLocks noChangeArrowheads="1"/>
          </p:cNvSpPr>
          <p:nvPr/>
        </p:nvSpPr>
        <p:spPr bwMode="auto">
          <a:xfrm>
            <a:off x="2267744" y="4173066"/>
            <a:ext cx="2413000" cy="1200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b="1" noProof="1">
                <a:solidFill>
                  <a:srgbClr val="000000"/>
                </a:solidFill>
                <a:latin typeface="Times New Roman" pitchFamily="18" charset="0"/>
              </a:rPr>
              <a:t>Werner Kunz</a:t>
            </a:r>
          </a:p>
          <a:p>
            <a:pPr algn="ctr">
              <a:spcBef>
                <a:spcPct val="50000"/>
              </a:spcBef>
            </a:pPr>
            <a:r>
              <a:rPr lang="de-DE" b="1">
                <a:solidFill>
                  <a:srgbClr val="000000"/>
                </a:solidFill>
                <a:latin typeface="Times New Roman" pitchFamily="18" charset="0"/>
              </a:rPr>
              <a:t>Universität Düsseldorf</a:t>
            </a:r>
          </a:p>
          <a:p>
            <a:pPr algn="ctr">
              <a:spcBef>
                <a:spcPct val="50000"/>
              </a:spcBef>
            </a:pPr>
            <a:r>
              <a:rPr lang="de-DE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www.kunz.hhu.de/</a:t>
            </a:r>
            <a:r>
              <a:rPr lang="de-DE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16632"/>
            <a:ext cx="3240361" cy="247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16632"/>
            <a:ext cx="3168659" cy="245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221088"/>
            <a:ext cx="4244975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437112"/>
            <a:ext cx="2059955" cy="199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Gras, draußen, Baum, Feld enthält.&#10;&#10;Automatisch generierte Beschreibung">
            <a:extLst>
              <a:ext uri="{FF2B5EF4-FFF2-40B4-BE49-F238E27FC236}">
                <a16:creationId xmlns:a16="http://schemas.microsoft.com/office/drawing/2014/main" id="{FF971E99-5056-B052-A220-DD60EAFFE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0"/>
            <a:ext cx="9115425" cy="6858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2ABA5CB-B2E2-F59F-9E96-0B81FC7AC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863" y="6381750"/>
            <a:ext cx="560387" cy="253916"/>
          </a:xfrm>
          <a:prstGeom prst="rect">
            <a:avLst/>
          </a:prstGeom>
          <a:solidFill>
            <a:srgbClr val="FFFFFF">
              <a:lumMod val="5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23164</a:t>
            </a:r>
          </a:p>
        </p:txBody>
      </p:sp>
      <p:sp>
        <p:nvSpPr>
          <p:cNvPr id="8" name="Textfeld 4"/>
          <p:cNvSpPr txBox="1">
            <a:spLocks noChangeArrowheads="1"/>
          </p:cNvSpPr>
          <p:nvPr/>
        </p:nvSpPr>
        <p:spPr bwMode="auto">
          <a:xfrm>
            <a:off x="251520" y="173447"/>
            <a:ext cx="2664296" cy="64633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000000"/>
                </a:solidFill>
                <a:latin typeface="Times New Roman" pitchFamily="18" charset="0"/>
              </a:rPr>
              <a:t>heute sehen die Wiesen </a:t>
            </a:r>
          </a:p>
          <a:p>
            <a:pPr algn="ctr"/>
            <a:r>
              <a:rPr lang="de-DE" b="1" dirty="0">
                <a:solidFill>
                  <a:srgbClr val="000000"/>
                </a:solidFill>
                <a:latin typeface="Times New Roman" pitchFamily="18" charset="0"/>
              </a:rPr>
              <a:t>fast überall so aus:</a:t>
            </a:r>
            <a:endParaRPr lang="de-DE" b="1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12" name="Grafik 1" descr="50_10518_Rumänien1_2012.JPG">
            <a:extLst>
              <a:ext uri="{FF2B5EF4-FFF2-40B4-BE49-F238E27FC236}">
                <a16:creationId xmlns:a16="http://schemas.microsoft.com/office/drawing/2014/main" id="{14A0EC31-D1F0-0574-A0A7-9D61178241B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8996" y="4398972"/>
            <a:ext cx="2362232" cy="23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Gerade Verbindung 10">
            <a:extLst>
              <a:ext uri="{FF2B5EF4-FFF2-40B4-BE49-F238E27FC236}">
                <a16:creationId xmlns:a16="http://schemas.microsoft.com/office/drawing/2014/main" id="{C758CBDC-FBAC-1A77-2956-2FD85C1ADE9D}"/>
              </a:ext>
            </a:extLst>
          </p:cNvPr>
          <p:cNvCxnSpPr/>
          <p:nvPr/>
        </p:nvCxnSpPr>
        <p:spPr>
          <a:xfrm>
            <a:off x="6062912" y="4710757"/>
            <a:ext cx="914400" cy="91440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819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Grafik 1" descr="44c_10217_KöHö2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-100013"/>
            <a:ext cx="9432926" cy="718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539750" y="188913"/>
            <a:ext cx="3384178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auf der Wiese am </a:t>
            </a:r>
            <a:r>
              <a:rPr lang="de-DE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Lutterdamm</a:t>
            </a:r>
            <a:r>
              <a:rPr lang="de-DE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flogen in den fünfziger Jahren viele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kern="0" dirty="0" err="1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pamphilus</a:t>
            </a:r>
            <a:r>
              <a:rPr lang="de-DE" b="1" kern="0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-Augenfalter</a:t>
            </a:r>
            <a:r>
              <a:rPr lang="de-DE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388350" y="6524625"/>
            <a:ext cx="576263" cy="246063"/>
          </a:xfrm>
          <a:prstGeom prst="rect">
            <a:avLst/>
          </a:prstGeom>
          <a:solidFill>
            <a:srgbClr val="5C5C5C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10217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Grafik 4" descr="20_lin_5772_Bükk08_Ento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feld 2"/>
          <p:cNvSpPr txBox="1">
            <a:spLocks noChangeArrowheads="1"/>
          </p:cNvSpPr>
          <p:nvPr/>
        </p:nvSpPr>
        <p:spPr bwMode="auto">
          <a:xfrm>
            <a:off x="250824" y="107950"/>
            <a:ext cx="424916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beide Arten Dickkopf-Falter lebten hier:</a:t>
            </a:r>
          </a:p>
          <a:p>
            <a:pPr algn="ctr"/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hier </a:t>
            </a:r>
            <a:r>
              <a:rPr lang="de-DE" b="1" dirty="0" err="1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lineola</a:t>
            </a:r>
            <a:endParaRPr lang="de-DE" b="1" dirty="0">
              <a:solidFill>
                <a:srgbClr val="A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Textfeld 3"/>
          <p:cNvSpPr txBox="1">
            <a:spLocks noChangeArrowheads="1"/>
          </p:cNvSpPr>
          <p:nvPr/>
        </p:nvSpPr>
        <p:spPr bwMode="auto">
          <a:xfrm>
            <a:off x="7956550" y="6496050"/>
            <a:ext cx="576263" cy="246063"/>
          </a:xfrm>
          <a:prstGeom prst="rect">
            <a:avLst/>
          </a:prstGeom>
          <a:solidFill>
            <a:srgbClr val="90815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5772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Grafik 5" descr="23_syl_13903_Thymelicus sylvestris_Wei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feld 3"/>
          <p:cNvSpPr txBox="1">
            <a:spLocks noChangeArrowheads="1"/>
          </p:cNvSpPr>
          <p:nvPr/>
        </p:nvSpPr>
        <p:spPr bwMode="auto">
          <a:xfrm>
            <a:off x="7956550" y="6496050"/>
            <a:ext cx="576263" cy="246063"/>
          </a:xfrm>
          <a:prstGeom prst="rect">
            <a:avLst/>
          </a:prstGeom>
          <a:solidFill>
            <a:srgbClr val="90815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13903</a:t>
            </a:r>
          </a:p>
        </p:txBody>
      </p:sp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179512" y="332656"/>
            <a:ext cx="1512168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hier </a:t>
            </a:r>
            <a:r>
              <a:rPr lang="de-DE" sz="1600" b="1" dirty="0" err="1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sylvestris</a:t>
            </a:r>
            <a:endParaRPr lang="de-DE" sz="1600" b="1" dirty="0">
              <a:solidFill>
                <a:srgbClr val="A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Grafik 2" descr="29_10603_Rumänien2_2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feld 3"/>
          <p:cNvSpPr txBox="1">
            <a:spLocks noChangeArrowheads="1"/>
          </p:cNvSpPr>
          <p:nvPr/>
        </p:nvSpPr>
        <p:spPr bwMode="auto">
          <a:xfrm>
            <a:off x="684213" y="6248400"/>
            <a:ext cx="16557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200" b="1">
                <a:solidFill>
                  <a:srgbClr val="000000"/>
                </a:solidFill>
              </a:rPr>
              <a:t>Plebeius argus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299943" y="5589240"/>
            <a:ext cx="2448521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der </a:t>
            </a:r>
            <a:r>
              <a:rPr lang="de-DE" b="1" dirty="0" err="1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argus</a:t>
            </a:r>
            <a:r>
              <a:rPr lang="de-DE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-Bläuling</a:t>
            </a:r>
            <a:r>
              <a:rPr lang="de-DE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der heute vermutlich dort verschwunden ist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rafik 1" descr="15809_Polyommatus semiargus Man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5" y="0"/>
            <a:ext cx="9112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6084169" y="5373216"/>
            <a:ext cx="266429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und der </a:t>
            </a:r>
            <a:r>
              <a:rPr lang="de-DE" b="1" dirty="0" err="1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semiargus</a:t>
            </a:r>
            <a:r>
              <a:rPr lang="de-DE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-Bläuling</a:t>
            </a:r>
            <a:r>
              <a:rPr lang="de-DE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der heute vermutlich ebenso verschwunden ist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Grafik 1" descr="16201_Zygaena trifoli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280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6012160" y="5517232"/>
            <a:ext cx="266429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das </a:t>
            </a:r>
            <a:r>
              <a:rPr lang="de-DE" b="1" dirty="0" err="1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trifolii</a:t>
            </a:r>
            <a:r>
              <a:rPr lang="de-DE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-Blutströpfchen</a:t>
            </a:r>
            <a:r>
              <a:rPr lang="de-DE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das vermutlich ebenfalls verschwunden ist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Grafik 1" descr="39a_10613_Rumänien2_2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168" y="0"/>
            <a:ext cx="6156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508104" y="6021288"/>
            <a:ext cx="324036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der </a:t>
            </a:r>
            <a:r>
              <a:rPr lang="de-DE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Wolfsmilch-Schwärmer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Grafik 1" descr="4_15376_Schwalbenschwanz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38" y="0"/>
            <a:ext cx="9026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feld 2"/>
          <p:cNvSpPr txBox="1">
            <a:spLocks noChangeArrowheads="1"/>
          </p:cNvSpPr>
          <p:nvPr/>
        </p:nvSpPr>
        <p:spPr bwMode="auto">
          <a:xfrm>
            <a:off x="7956550" y="6496050"/>
            <a:ext cx="576263" cy="246063"/>
          </a:xfrm>
          <a:prstGeom prst="rect">
            <a:avLst/>
          </a:prstGeom>
          <a:solidFill>
            <a:srgbClr val="90815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15376</a:t>
            </a:r>
          </a:p>
        </p:txBody>
      </p:sp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179288" y="221739"/>
            <a:ext cx="2808536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Der </a:t>
            </a: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Schwalbenschwanz,</a:t>
            </a: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braucht </a:t>
            </a: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karge Wiesen mit offenem Erdboden.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Sonst kann er seine Eier nicht ablegen</a:t>
            </a: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0"/>
            <a:ext cx="8316913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4356100" y="57150"/>
            <a:ext cx="4392613" cy="1016000"/>
          </a:xfrm>
          <a:prstGeom prst="rect">
            <a:avLst/>
          </a:prstGeom>
          <a:solidFill>
            <a:srgbClr val="FFFFFF">
              <a:lumMod val="85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de-DE" sz="2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 </a:t>
            </a:r>
            <a:r>
              <a:rPr lang="de-DE" sz="2000" b="1" kern="0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Schwalbenschwanz</a:t>
            </a:r>
            <a:r>
              <a:rPr lang="de-DE" sz="2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legt seine Eier </a:t>
            </a:r>
            <a:r>
              <a:rPr lang="de-DE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 freien Flug </a:t>
            </a:r>
            <a:r>
              <a:rPr lang="de-DE" sz="2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 und braucht </a:t>
            </a:r>
          </a:p>
          <a:p>
            <a:pPr algn="ctr">
              <a:spcBef>
                <a:spcPts val="0"/>
              </a:spcBef>
              <a:defRPr/>
            </a:pPr>
            <a:r>
              <a:rPr lang="de-DE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Platz</a:t>
            </a:r>
            <a:r>
              <a:rPr lang="de-DE" sz="2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rund um die Möhre: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feld 4"/>
          <p:cNvSpPr txBox="1">
            <a:spLocks noChangeArrowheads="1"/>
          </p:cNvSpPr>
          <p:nvPr/>
        </p:nvSpPr>
        <p:spPr bwMode="auto">
          <a:xfrm>
            <a:off x="1187450" y="1308864"/>
            <a:ext cx="6624638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Ich habe von 1952 bis 1959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de-DE" sz="2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Bramsche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gelebt</a:t>
            </a: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187624" y="3039343"/>
            <a:ext cx="6624638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mein Vater hat hier Schmetterlinge gesammelt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906" y="980728"/>
            <a:ext cx="8489566" cy="566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feld 4"/>
          <p:cNvSpPr txBox="1">
            <a:spLocks noChangeArrowheads="1"/>
          </p:cNvSpPr>
          <p:nvPr/>
        </p:nvSpPr>
        <p:spPr bwMode="auto">
          <a:xfrm>
            <a:off x="179512" y="116632"/>
            <a:ext cx="3096344" cy="1446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200" b="1" dirty="0">
                <a:solidFill>
                  <a:srgbClr val="000000"/>
                </a:solidFill>
                <a:latin typeface="Times New Roman" pitchFamily="18" charset="0"/>
              </a:rPr>
              <a:t>häufig bin ich diesen Weg zum </a:t>
            </a:r>
            <a:r>
              <a:rPr lang="de-DE" sz="2200" b="1" dirty="0">
                <a:solidFill>
                  <a:srgbClr val="C00000"/>
                </a:solidFill>
                <a:latin typeface="Times New Roman" pitchFamily="18" charset="0"/>
              </a:rPr>
              <a:t>„Renzenbrink“ </a:t>
            </a:r>
            <a:r>
              <a:rPr lang="de-DE" sz="2200" b="1" dirty="0">
                <a:solidFill>
                  <a:srgbClr val="000000"/>
                </a:solidFill>
                <a:latin typeface="Times New Roman" pitchFamily="18" charset="0"/>
              </a:rPr>
              <a:t>hinauf gegangen:</a:t>
            </a:r>
            <a:endParaRPr lang="de-DE" sz="2200" b="1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 flipH="1">
            <a:off x="3347864" y="2564904"/>
            <a:ext cx="1368152" cy="8640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4"/>
          <p:cNvSpPr txBox="1">
            <a:spLocks noChangeArrowheads="1"/>
          </p:cNvSpPr>
          <p:nvPr/>
        </p:nvSpPr>
        <p:spPr bwMode="auto">
          <a:xfrm>
            <a:off x="3131840" y="5013176"/>
            <a:ext cx="2880320" cy="1446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200" b="1" dirty="0">
                <a:solidFill>
                  <a:srgbClr val="000000"/>
                </a:solidFill>
                <a:latin typeface="Times New Roman" pitchFamily="18" charset="0"/>
              </a:rPr>
              <a:t>kurz vor dem Restaurant gab es </a:t>
            </a:r>
            <a:r>
              <a:rPr lang="de-DE" sz="2200" b="1" dirty="0">
                <a:solidFill>
                  <a:srgbClr val="C00000"/>
                </a:solidFill>
                <a:latin typeface="Times New Roman" pitchFamily="18" charset="0"/>
              </a:rPr>
              <a:t>Schillerfalter</a:t>
            </a:r>
            <a:r>
              <a:rPr lang="de-DE" sz="2200" b="1" dirty="0">
                <a:solidFill>
                  <a:srgbClr val="000000"/>
                </a:solidFill>
                <a:latin typeface="Times New Roman" pitchFamily="18" charset="0"/>
              </a:rPr>
              <a:t> an den Pfützen am Weg</a:t>
            </a:r>
            <a:endParaRPr lang="de-DE" sz="2200" b="1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1" descr="6_11913_Schillerfalter_Man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8316913" y="6524625"/>
            <a:ext cx="576262" cy="2476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11913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Grafik 5" descr="10191_KöHö2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8388350" y="6567488"/>
            <a:ext cx="576263" cy="24606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10191</a:t>
            </a:r>
          </a:p>
        </p:txBody>
      </p:sp>
      <p:sp>
        <p:nvSpPr>
          <p:cNvPr id="7" name="Textfeld 4"/>
          <p:cNvSpPr txBox="1">
            <a:spLocks noChangeArrowheads="1"/>
          </p:cNvSpPr>
          <p:nvPr/>
        </p:nvSpPr>
        <p:spPr bwMode="auto">
          <a:xfrm>
            <a:off x="323528" y="260648"/>
            <a:ext cx="2592288" cy="1446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und weiter oben im </a:t>
            </a:r>
            <a:r>
              <a: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„</a:t>
            </a:r>
            <a:r>
              <a:rPr kumimoji="0" lang="de-DE" sz="2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Gehn</a:t>
            </a:r>
            <a:r>
              <a: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“ </a:t>
            </a:r>
            <a:r>
              <a: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gab es noch breite Waldwege, etwa so:</a:t>
            </a:r>
            <a:endParaRPr kumimoji="0" lang="de-DE" sz="2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Kaisermantel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0" y="1122880"/>
            <a:ext cx="9180512" cy="5690496"/>
          </a:xfrm>
          <a:prstGeom prst="rect">
            <a:avLst/>
          </a:prstGeom>
          <a:noFill/>
        </p:spPr>
      </p:pic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323528" y="260648"/>
            <a:ext cx="3240360" cy="11079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hier flogen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alle 4 Perlmutter-Falter: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200" b="1" kern="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der </a:t>
            </a:r>
            <a:r>
              <a:rPr lang="de-DE" sz="2200" b="1" kern="0" dirty="0">
                <a:solidFill>
                  <a:srgbClr val="C00000"/>
                </a:solidFill>
                <a:latin typeface="Times New Roman" pitchFamily="18" charset="0"/>
                <a:cs typeface="Calibri" pitchFamily="34" charset="0"/>
              </a:rPr>
              <a:t>Kaisermantel:</a:t>
            </a:r>
            <a:endParaRPr kumimoji="0" lang="de-DE" sz="2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dippe"/>
          <p:cNvPicPr>
            <a:picLocks noChangeAspect="1" noChangeArrowheads="1"/>
          </p:cNvPicPr>
          <p:nvPr/>
        </p:nvPicPr>
        <p:blipFill>
          <a:blip r:embed="rId2" cstate="print">
            <a:lum bright="18000" contrast="18000"/>
          </a:blip>
          <a:srcRect/>
          <a:stretch>
            <a:fillRect/>
          </a:stretch>
        </p:blipFill>
        <p:spPr bwMode="auto">
          <a:xfrm>
            <a:off x="4320838" y="116632"/>
            <a:ext cx="4734386" cy="4320480"/>
          </a:xfrm>
          <a:prstGeom prst="rect">
            <a:avLst/>
          </a:prstGeom>
          <a:noFill/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932040" y="5445224"/>
            <a:ext cx="2808312" cy="769441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200" b="1" noProof="1">
                <a:solidFill>
                  <a:srgbClr val="A20000"/>
                </a:solidFill>
                <a:latin typeface="Times New Roman" charset="0"/>
              </a:rPr>
              <a:t>Argynnis aglaja </a:t>
            </a:r>
            <a:r>
              <a:rPr lang="de-DE" sz="2200" b="1" noProof="1">
                <a:solidFill>
                  <a:srgbClr val="000000"/>
                </a:solidFill>
                <a:latin typeface="Times New Roman" charset="0"/>
              </a:rPr>
              <a:t>und </a:t>
            </a:r>
            <a:r>
              <a:rPr lang="de-DE" sz="2200" b="1" noProof="1">
                <a:solidFill>
                  <a:srgbClr val="A20000"/>
                </a:solidFill>
                <a:latin typeface="Times New Roman" charset="0"/>
              </a:rPr>
              <a:t>Argynnis adippe</a:t>
            </a:r>
          </a:p>
        </p:txBody>
      </p:sp>
      <p:pic>
        <p:nvPicPr>
          <p:cNvPr id="2055" name="Picture 7" descr="aglaja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/>
          <a:stretch>
            <a:fillRect/>
          </a:stretch>
        </p:blipFill>
        <p:spPr bwMode="auto">
          <a:xfrm>
            <a:off x="0" y="1196752"/>
            <a:ext cx="4432734" cy="4776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rafik 1" descr="15940_Argynnis niob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550" y="0"/>
            <a:ext cx="8470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3528" y="260648"/>
            <a:ext cx="2520280" cy="178510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200" b="1" noProof="1">
                <a:solidFill>
                  <a:srgbClr val="000000"/>
                </a:solidFill>
                <a:latin typeface="Times New Roman" charset="0"/>
              </a:rPr>
              <a:t>und sogar</a:t>
            </a:r>
          </a:p>
          <a:p>
            <a:pPr algn="ctr">
              <a:spcBef>
                <a:spcPts val="0"/>
              </a:spcBef>
            </a:pPr>
            <a:r>
              <a:rPr lang="de-DE" sz="2200" b="1" noProof="1">
                <a:solidFill>
                  <a:srgbClr val="A20000"/>
                </a:solidFill>
                <a:latin typeface="Times New Roman" charset="0"/>
              </a:rPr>
              <a:t>Argynnis niobe</a:t>
            </a:r>
            <a:r>
              <a:rPr lang="de-DE" sz="2200" b="1" noProof="1">
                <a:solidFill>
                  <a:srgbClr val="000000"/>
                </a:solidFill>
                <a:latin typeface="Times New Roman" charset="0"/>
              </a:rPr>
              <a:t>, </a:t>
            </a:r>
          </a:p>
          <a:p>
            <a:pPr algn="ctr">
              <a:spcBef>
                <a:spcPts val="0"/>
              </a:spcBef>
            </a:pPr>
            <a:r>
              <a:rPr lang="de-DE" sz="2200" b="1" noProof="1">
                <a:solidFill>
                  <a:srgbClr val="000000"/>
                </a:solidFill>
                <a:latin typeface="Times New Roman" charset="0"/>
              </a:rPr>
              <a:t>der heute dort mit Sicherheit ausgestorben ist</a:t>
            </a:r>
            <a:endParaRPr lang="de-DE" sz="2200" b="1" noProof="1">
              <a:solidFill>
                <a:srgbClr val="C00000"/>
              </a:solidFill>
              <a:latin typeface="Times New Roman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Grafik 1" descr="15955_Argynnis niob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888" y="0"/>
            <a:ext cx="8912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6732588" y="6237288"/>
            <a:ext cx="2016125" cy="430887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Argynnis</a:t>
            </a:r>
            <a:r>
              <a:rPr lang="de-DE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niobe</a:t>
            </a:r>
            <a:endParaRPr lang="de-DE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Grafik 1" descr="3913_Eifel_Jun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264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3528" y="260648"/>
            <a:ext cx="2232248" cy="1107996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</a:rPr>
              <a:t>auch der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0" cap="none" spc="0" normalizeH="0" baseline="0" noProof="1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Times New Roman" charset="0"/>
              </a:rPr>
              <a:t>Kleine Eisvogel</a:t>
            </a:r>
            <a:r>
              <a:rPr kumimoji="0" lang="de-DE" sz="22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</a:rPr>
              <a:t>kam dort vor:</a:t>
            </a:r>
            <a:endParaRPr kumimoji="0" lang="de-DE" sz="2200" b="1" i="0" u="none" strike="noStrike" kern="0" cap="none" spc="0" normalizeH="0" baseline="0" noProof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712968" cy="675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23528" y="260648"/>
            <a:ext cx="2808312" cy="2123658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</a:rPr>
              <a:t>besonders reichhaltig an </a:t>
            </a:r>
            <a:r>
              <a:rPr kumimoji="0" lang="de-DE" sz="22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</a:rPr>
              <a:t>Schmetterlingen</a:t>
            </a:r>
            <a:r>
              <a:rPr kumimoji="0" lang="de-DE" sz="22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</a:rPr>
              <a:t> waren die </a:t>
            </a:r>
            <a:r>
              <a:rPr kumimoji="0" lang="de-DE" sz="2200" b="1" i="0" u="none" strike="noStrike" kern="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charset="0"/>
              </a:rPr>
              <a:t>Waldwiesen</a:t>
            </a:r>
            <a:r>
              <a:rPr kumimoji="0" lang="de-DE" sz="22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</a:rPr>
              <a:t> südwestlich von </a:t>
            </a:r>
            <a:r>
              <a:rPr kumimoji="0" lang="de-DE" sz="2200" b="1" i="0" u="none" strike="noStrike" kern="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charset="0"/>
              </a:rPr>
              <a:t>Ankum: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Grafik 1" descr="10201_KöHö2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8027988" y="6381750"/>
            <a:ext cx="576262" cy="24606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10201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39750" y="188913"/>
            <a:ext cx="3096146" cy="110799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Die Wiesen waren karg,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mit Gras-freien Sandflächen: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3"/>
            <a:ext cx="6264696" cy="668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5589240"/>
            <a:ext cx="2827150" cy="77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thalia 2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/>
          <a:stretch>
            <a:fillRect/>
          </a:stretch>
        </p:blipFill>
        <p:spPr bwMode="auto">
          <a:xfrm>
            <a:off x="4953000" y="2286000"/>
            <a:ext cx="3967163" cy="4376738"/>
          </a:xfrm>
          <a:prstGeom prst="rect">
            <a:avLst/>
          </a:prstGeom>
          <a:noFill/>
        </p:spPr>
      </p:pic>
      <p:pic>
        <p:nvPicPr>
          <p:cNvPr id="5123" name="Picture 3" descr="athalia 1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/>
          <a:stretch>
            <a:fillRect/>
          </a:stretch>
        </p:blipFill>
        <p:spPr bwMode="auto">
          <a:xfrm>
            <a:off x="228600" y="304800"/>
            <a:ext cx="5403850" cy="2927350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323528" y="3645024"/>
            <a:ext cx="4032448" cy="280076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hier flogen damals noch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 Arten </a:t>
            </a:r>
            <a:r>
              <a: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des </a:t>
            </a:r>
            <a:r>
              <a: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Scheckenfalters: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2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athalia</a:t>
            </a:r>
            <a:r>
              <a:rPr lang="de-DE" sz="22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de-DE" sz="22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diamina</a:t>
            </a:r>
            <a:r>
              <a:rPr lang="de-DE" sz="22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de-DE" sz="22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cinxia</a:t>
            </a:r>
            <a:r>
              <a:rPr lang="de-DE" sz="22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und </a:t>
            </a:r>
            <a:r>
              <a:rPr lang="de-DE" sz="22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aurinia</a:t>
            </a:r>
            <a:endParaRPr lang="de-DE" sz="2200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das war absolute Spitze!</a:t>
            </a:r>
            <a:endParaRPr kumimoji="0" lang="de-DE" sz="2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hier </a:t>
            </a:r>
            <a:r>
              <a:rPr lang="de-DE" sz="2200" b="1" dirty="0" err="1">
                <a:solidFill>
                  <a:srgbClr val="A20000"/>
                </a:solidFill>
                <a:latin typeface="Times New Roman" charset="0"/>
              </a:rPr>
              <a:t>athalia</a:t>
            </a:r>
            <a:endParaRPr kumimoji="0" lang="de-DE" sz="2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61_10623_Rumänien2_2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2563" y="0"/>
            <a:ext cx="533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Grafik 1" descr="60_10620_Rumänien2_20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4979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395536" y="5949280"/>
            <a:ext cx="1368152" cy="43088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200" b="1" dirty="0" err="1">
                <a:solidFill>
                  <a:srgbClr val="A20000"/>
                </a:solidFill>
                <a:latin typeface="Times New Roman" charset="0"/>
              </a:rPr>
              <a:t>diamina</a:t>
            </a:r>
            <a:endParaRPr kumimoji="0" lang="de-DE" sz="2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Grafik 1" descr="7277_Eifel_Juni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163" y="0"/>
            <a:ext cx="7305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251520" y="5301208"/>
            <a:ext cx="3384376" cy="110799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zahlreich waren auch die Bläulings-Arten: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2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hier der </a:t>
            </a:r>
            <a:r>
              <a:rPr lang="de-DE" sz="2200" b="1" dirty="0" err="1">
                <a:solidFill>
                  <a:srgbClr val="A20000"/>
                </a:solidFill>
                <a:latin typeface="Times New Roman" charset="0"/>
              </a:rPr>
              <a:t>argus</a:t>
            </a:r>
            <a:r>
              <a:rPr lang="de-DE" sz="2200" b="1" dirty="0">
                <a:solidFill>
                  <a:srgbClr val="A20000"/>
                </a:solidFill>
                <a:latin typeface="Times New Roman" charset="0"/>
              </a:rPr>
              <a:t>-Bläuling</a:t>
            </a:r>
            <a:endParaRPr kumimoji="0" lang="de-DE" sz="2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Grafik 1" descr="12081_Lycaena tityrus_Bulgari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913" y="0"/>
            <a:ext cx="8004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899593" y="332656"/>
            <a:ext cx="1656183" cy="769441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der </a:t>
            </a:r>
            <a:r>
              <a:rPr lang="de-DE" sz="22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tityrus</a:t>
            </a:r>
            <a:r>
              <a:rPr lang="de-DE" sz="2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-Feuerfalter: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Grafik 1" descr="12079_Lycaena tityrus_Bulgari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425" y="0"/>
            <a:ext cx="7931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88640"/>
            <a:ext cx="9137098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3" name="Textfeld 2"/>
          <p:cNvSpPr txBox="1">
            <a:spLocks noChangeArrowheads="1"/>
          </p:cNvSpPr>
          <p:nvPr/>
        </p:nvSpPr>
        <p:spPr bwMode="auto">
          <a:xfrm>
            <a:off x="1259632" y="260648"/>
            <a:ext cx="3096344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nicht zu vergessen der </a:t>
            </a:r>
            <a:r>
              <a:rPr lang="de-DE" sz="22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Flugplatz </a:t>
            </a:r>
            <a:r>
              <a:rPr lang="de-DE" sz="2200" b="1" dirty="0" err="1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Achmer</a:t>
            </a:r>
            <a:endParaRPr lang="de-DE" sz="2200" b="1" dirty="0">
              <a:solidFill>
                <a:srgbClr val="A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chachbrett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</a:blip>
          <a:srcRect/>
          <a:stretch>
            <a:fillRect/>
          </a:stretch>
        </p:blipFill>
        <p:spPr bwMode="auto">
          <a:xfrm>
            <a:off x="780434" y="116633"/>
            <a:ext cx="7463974" cy="6624735"/>
          </a:xfrm>
          <a:prstGeom prst="rect">
            <a:avLst/>
          </a:prstGeom>
          <a:noFill/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93391" y="5556439"/>
            <a:ext cx="2219291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200" b="1" dirty="0">
                <a:solidFill>
                  <a:srgbClr val="000000"/>
                </a:solidFill>
                <a:latin typeface="Times New Roman" charset="0"/>
              </a:rPr>
              <a:t>hier flogen das </a:t>
            </a:r>
            <a:r>
              <a:rPr lang="de-DE" sz="2200" b="1" dirty="0">
                <a:solidFill>
                  <a:srgbClr val="A20000"/>
                </a:solidFill>
                <a:latin typeface="Times New Roman" charset="0"/>
              </a:rPr>
              <a:t>Schachbrett</a:t>
            </a:r>
            <a:r>
              <a:rPr lang="de-DE" sz="2200" b="1" dirty="0">
                <a:solidFill>
                  <a:srgbClr val="000000"/>
                </a:solidFill>
                <a:latin typeface="Times New Roman" charset="0"/>
              </a:rPr>
              <a:t> und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kunz.hhu.de/fileadmin/redaktion/Fakultaeten/Mathematisch-Naturwissenschaftliche_Fakultaet/Biologie/Institute/weitere_und_ehemalige_Dozenten/Prof._Dr._Kunz/bilder/Bilder_Lehre/15318_Phengaris_rebeli_Ameisenblaeul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064" y="75329"/>
            <a:ext cx="7956376" cy="6782671"/>
          </a:xfrm>
          <a:prstGeom prst="rect">
            <a:avLst/>
          </a:prstGeo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44008" y="5805264"/>
            <a:ext cx="3168352" cy="76944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</a:rPr>
              <a:t>der seltene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0" cap="none" spc="0" normalizeH="0" baseline="0" noProof="0" dirty="0" err="1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Times New Roman" charset="0"/>
              </a:rPr>
              <a:t>alcon</a:t>
            </a:r>
            <a:r>
              <a: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Times New Roman" charset="0"/>
              </a:rPr>
              <a:t>-Ameisen-Bläuling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feld 4"/>
          <p:cNvSpPr txBox="1">
            <a:spLocks noChangeArrowheads="1"/>
          </p:cNvSpPr>
          <p:nvPr/>
        </p:nvSpPr>
        <p:spPr bwMode="auto">
          <a:xfrm>
            <a:off x="1475656" y="1052736"/>
            <a:ext cx="5976392" cy="95410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Warum haben wir viele dieser Arten </a:t>
            </a:r>
          </a:p>
          <a:p>
            <a:pPr algn="ctr"/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nach 1960 verloren?</a:t>
            </a:r>
            <a:endParaRPr lang="de-DE" sz="2200" b="1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35843" name="Textfeld 4"/>
          <p:cNvSpPr txBox="1">
            <a:spLocks noChangeArrowheads="1"/>
          </p:cNvSpPr>
          <p:nvPr/>
        </p:nvSpPr>
        <p:spPr bwMode="auto">
          <a:xfrm>
            <a:off x="1547664" y="3068960"/>
            <a:ext cx="5832648" cy="181588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Wir haben in Deutschland einen Verlust an </a:t>
            </a:r>
            <a:r>
              <a:rPr lang="de-DE" sz="2800" b="1" dirty="0">
                <a:solidFill>
                  <a:srgbClr val="C00000"/>
                </a:solidFill>
                <a:latin typeface="Times New Roman" pitchFamily="18" charset="0"/>
              </a:rPr>
              <a:t>Insekten-Masse</a:t>
            </a:r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de-DE" sz="2800" b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von 80% </a:t>
            </a:r>
          </a:p>
          <a:p>
            <a:pPr algn="ctr"/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allein in den letzten </a:t>
            </a:r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30 Jahren</a:t>
            </a:r>
            <a:endParaRPr lang="de-DE" sz="2200" b="1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feld 2"/>
          <p:cNvSpPr txBox="1">
            <a:spLocks noChangeArrowheads="1"/>
          </p:cNvSpPr>
          <p:nvPr/>
        </p:nvSpPr>
        <p:spPr bwMode="auto">
          <a:xfrm>
            <a:off x="2915320" y="908720"/>
            <a:ext cx="3096840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Wie ist das möglich?</a:t>
            </a:r>
          </a:p>
        </p:txBody>
      </p:sp>
      <p:sp>
        <p:nvSpPr>
          <p:cNvPr id="20484" name="Textfeld 2"/>
          <p:cNvSpPr txBox="1">
            <a:spLocks noChangeArrowheads="1"/>
          </p:cNvSpPr>
          <p:nvPr/>
        </p:nvSpPr>
        <p:spPr bwMode="auto">
          <a:xfrm>
            <a:off x="2483272" y="2308176"/>
            <a:ext cx="4032944" cy="30469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Wie ist das zu verstehen, wo wir doch so viele </a:t>
            </a:r>
          </a:p>
          <a:p>
            <a:pPr>
              <a:spcBef>
                <a:spcPct val="50000"/>
              </a:spcBef>
            </a:pP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Naturschutzgebiete, </a:t>
            </a:r>
          </a:p>
          <a:p>
            <a:pPr>
              <a:spcBef>
                <a:spcPct val="50000"/>
              </a:spcBef>
            </a:pP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EU-Vogelschutzgebiete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und </a:t>
            </a:r>
          </a:p>
          <a:p>
            <a:pPr>
              <a:spcBef>
                <a:spcPct val="50000"/>
              </a:spcBef>
            </a:pP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EU-FFH-Gebiete</a:t>
            </a:r>
          </a:p>
          <a:p>
            <a:pPr>
              <a:spcBef>
                <a:spcPct val="50000"/>
              </a:spcBef>
            </a:pP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haben?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828943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996952"/>
            <a:ext cx="833923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775" y="765175"/>
            <a:ext cx="7704138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775" y="4581525"/>
            <a:ext cx="7704138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611188" y="188913"/>
            <a:ext cx="3168650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kern="0" dirty="0">
                <a:solidFill>
                  <a:srgbClr val="C00000"/>
                </a:solidFill>
                <a:latin typeface="Times New Roman" pitchFamily="18" charset="0"/>
              </a:rPr>
              <a:t>FFH-Gebiete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>
                <a:solidFill>
                  <a:srgbClr val="000000"/>
                </a:solidFill>
                <a:latin typeface="Times New Roman" pitchFamily="18" charset="0"/>
              </a:rPr>
              <a:t>(Deutschland ist voll davon):</a:t>
            </a:r>
            <a:endParaRPr lang="de-DE" sz="2000" kern="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611188" y="3860800"/>
            <a:ext cx="3455987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kern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Vogelschutz-Gebiete</a:t>
            </a:r>
            <a:r>
              <a:rPr lang="de-DE" sz="20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de-DE" sz="2000" kern="0" dirty="0">
                <a:solidFill>
                  <a:srgbClr val="000000"/>
                </a:solidFill>
                <a:latin typeface="Times New Roman" pitchFamily="18" charset="0"/>
              </a:rPr>
              <a:t>(Deutschland ist voll davon):</a:t>
            </a:r>
            <a:endParaRPr lang="de-DE" sz="2000" b="1" kern="0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feld 2"/>
          <p:cNvSpPr txBox="1">
            <a:spLocks noChangeArrowheads="1"/>
          </p:cNvSpPr>
          <p:nvPr/>
        </p:nvSpPr>
        <p:spPr bwMode="auto">
          <a:xfrm>
            <a:off x="539750" y="260350"/>
            <a:ext cx="7345363" cy="461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15 % </a:t>
            </a:r>
            <a:r>
              <a:rPr lang="de-DE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 Landesfläche Deutschlands sind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Schutzgebiete:</a:t>
            </a:r>
            <a:endParaRPr lang="de-DE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980728"/>
            <a:ext cx="446405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Bildergebnis für 15 proz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7300" y="4149378"/>
            <a:ext cx="39433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2"/>
          <p:cNvSpPr txBox="1">
            <a:spLocks noChangeArrowheads="1"/>
          </p:cNvSpPr>
          <p:nvPr/>
        </p:nvSpPr>
        <p:spPr bwMode="auto">
          <a:xfrm>
            <a:off x="539552" y="3888924"/>
            <a:ext cx="8137525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diesem </a:t>
            </a:r>
            <a:r>
              <a:rPr lang="de-DE" sz="2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Anhang I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sind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231 LRTs aufgelistet und beschrieben, </a:t>
            </a:r>
          </a:p>
          <a:p>
            <a:pPr algn="ctr"/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wovon </a:t>
            </a:r>
            <a:r>
              <a:rPr lang="de-DE" sz="2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93 in Deutschland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vorkommen</a:t>
            </a:r>
          </a:p>
        </p:txBody>
      </p:sp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467544" y="764704"/>
            <a:ext cx="8280920" cy="267765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FFH-Richtlinie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von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1992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definiert im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Anhang I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zahlreiche </a:t>
            </a:r>
            <a:r>
              <a:rPr lang="de-DE" sz="2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"natürliche Lebensraumtypen"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(abgekürzt: </a:t>
            </a:r>
            <a:r>
              <a:rPr lang="de-DE" sz="2400" b="1" dirty="0" err="1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LRT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algn="ctr"/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für deren Erhaltung </a:t>
            </a:r>
          </a:p>
          <a:p>
            <a:pPr algn="ctr"/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EU-Länder angewiesen 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sind,</a:t>
            </a:r>
          </a:p>
          <a:p>
            <a:pPr algn="ctr"/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besondere Schutzgebiete 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auszuweisen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feld 2"/>
          <p:cNvSpPr txBox="1">
            <a:spLocks noChangeArrowheads="1"/>
          </p:cNvSpPr>
          <p:nvPr/>
        </p:nvSpPr>
        <p:spPr bwMode="auto">
          <a:xfrm>
            <a:off x="1547664" y="2077781"/>
            <a:ext cx="6121400" cy="193899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Aber schützen wir mit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Naturschutzgebieten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FFH-Gebieten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unser eigenes Wunschbild von „Natur“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aber oft nicht die Habitate, die die </a:t>
            </a:r>
          </a:p>
          <a:p>
            <a:pPr algn="ctr"/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Rote-Liste-Arten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wirklich brauchen?</a:t>
            </a:r>
          </a:p>
        </p:txBody>
      </p:sp>
      <p:sp>
        <p:nvSpPr>
          <p:cNvPr id="4" name="Textfeld 2"/>
          <p:cNvSpPr txBox="1">
            <a:spLocks noChangeArrowheads="1"/>
          </p:cNvSpPr>
          <p:nvPr/>
        </p:nvSpPr>
        <p:spPr bwMode="auto">
          <a:xfrm>
            <a:off x="1547664" y="4451628"/>
            <a:ext cx="6121400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Ich würde diese Frage </a:t>
            </a:r>
          </a:p>
          <a:p>
            <a:pPr algn="ctr"/>
            <a:r>
              <a:rPr lang="de-DE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mit einem eindeutigen </a:t>
            </a:r>
            <a:r>
              <a:rPr lang="de-DE" sz="32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„Ja“ </a:t>
            </a:r>
            <a:r>
              <a:rPr lang="de-DE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beantworten</a:t>
            </a: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F966CE9B-70BB-58AC-C55B-476BB70D3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725795"/>
            <a:ext cx="8137525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93 verschiedene Lebensraumtypen allein in Deutschland;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das ist eine beachtliche Zahl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animBg="1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764704"/>
            <a:ext cx="5256584" cy="230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175" y="3212976"/>
            <a:ext cx="8696305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76672"/>
            <a:ext cx="665087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852936"/>
            <a:ext cx="8853461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feld 2"/>
          <p:cNvSpPr txBox="1">
            <a:spLocks noChangeArrowheads="1"/>
          </p:cNvSpPr>
          <p:nvPr/>
        </p:nvSpPr>
        <p:spPr bwMode="auto">
          <a:xfrm>
            <a:off x="827088" y="1196752"/>
            <a:ext cx="7416800" cy="341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Eines ist sicher:</a:t>
            </a:r>
          </a:p>
          <a:p>
            <a:pPr algn="ctr"/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 gegenwärtige Artenschwund findet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auch in den </a:t>
            </a:r>
          </a:p>
          <a:p>
            <a:pPr algn="ctr"/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Naturschutzgebieten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und </a:t>
            </a:r>
            <a:r>
              <a:rPr lang="de-DE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FFH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-Gebieten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statt.</a:t>
            </a:r>
          </a:p>
          <a:p>
            <a:pPr algn="ctr"/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Diese Gebiete sind also kein wirklich durchgreifender Schutz gegen den Artenschwund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uppieren 9"/>
          <p:cNvGrpSpPr>
            <a:grpSpLocks/>
          </p:cNvGrpSpPr>
          <p:nvPr/>
        </p:nvGrpSpPr>
        <p:grpSpPr bwMode="auto">
          <a:xfrm>
            <a:off x="107950" y="765175"/>
            <a:ext cx="8928100" cy="4386263"/>
            <a:chOff x="107950" y="1635025"/>
            <a:chExt cx="8928100" cy="4386263"/>
          </a:xfrm>
        </p:grpSpPr>
        <p:sp>
          <p:nvSpPr>
            <p:cNvPr id="41987" name="Textfeld 2"/>
            <p:cNvSpPr txBox="1">
              <a:spLocks noChangeArrowheads="1"/>
            </p:cNvSpPr>
            <p:nvPr/>
          </p:nvSpPr>
          <p:spPr bwMode="auto">
            <a:xfrm>
              <a:off x="107950" y="1635025"/>
              <a:ext cx="8928100" cy="438626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Das zeigen etliche neue </a:t>
              </a:r>
              <a:r>
                <a:rPr lang="de-DE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Publikationen:</a:t>
              </a:r>
            </a:p>
            <a:p>
              <a:pPr>
                <a:spcBef>
                  <a:spcPct val="50000"/>
                </a:spcBef>
              </a:pPr>
              <a:endPara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1.) Filz, K.J., Engler, J.O., Stoffels, J., Weitzel, M., &amp; Schmitt, T. (2013): </a:t>
              </a:r>
              <a:r>
                <a:rPr lang="de-DE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Missing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the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target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critical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view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on </a:t>
              </a:r>
              <a:r>
                <a:rPr lang="de-DE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butterfly</a:t>
              </a:r>
              <a:r>
                <a:rPr lang="de-DE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conservation</a:t>
              </a:r>
              <a:r>
                <a:rPr lang="de-DE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efforts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on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calcareous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grasslands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in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south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-western Germany. </a:t>
              </a:r>
            </a:p>
            <a:p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Biodiversity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and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Conservation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22: 2223-2241.</a:t>
              </a:r>
            </a:p>
            <a:p>
              <a:endParaRPr lang="de-DE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2.) Hallmann, C.A., Sorg, M.,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Jongejans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E.,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Siepel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H.,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Hofland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N., Schwan, H.,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Stenmans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W., Müller, A.,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Sumser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H.,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Hörren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T.,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Goulson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D., &amp; de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Kroon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H. (2017): </a:t>
              </a:r>
              <a:r>
                <a:rPr lang="de-DE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More </a:t>
              </a:r>
              <a:r>
                <a:rPr lang="de-DE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than</a:t>
              </a:r>
              <a:r>
                <a:rPr lang="de-DE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75 </a:t>
              </a:r>
              <a:r>
                <a:rPr lang="de-DE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percent</a:t>
              </a:r>
              <a:r>
                <a:rPr lang="de-DE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decline</a:t>
              </a:r>
              <a:r>
                <a:rPr lang="de-DE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over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27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years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in total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flying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insect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biomass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in </a:t>
              </a:r>
              <a:r>
                <a:rPr lang="de-DE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protected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areas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de-DE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PLoS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ONE 12.</a:t>
              </a:r>
            </a:p>
            <a:p>
              <a:endParaRPr lang="de-DE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3.) Rada, S., Schweiger, O.,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Harpke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A., Kühn, E.,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Kuras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T.,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Settele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J., Musche, M. (2018): </a:t>
              </a:r>
              <a:r>
                <a:rPr lang="de-DE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Protected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areas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do not </a:t>
              </a:r>
              <a:r>
                <a:rPr lang="de-DE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mitigate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biodiversity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declines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A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case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study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on </a:t>
              </a:r>
              <a:r>
                <a:rPr lang="de-DE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butterflies. </a:t>
              </a:r>
            </a:p>
            <a:p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Diversity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and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Distributions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DOI: 10.1111/ddi.12854: 1-18.</a:t>
              </a:r>
            </a:p>
          </p:txBody>
        </p:sp>
        <p:sp>
          <p:nvSpPr>
            <p:cNvPr id="7" name="Rechteck 6"/>
            <p:cNvSpPr/>
            <p:nvPr/>
          </p:nvSpPr>
          <p:spPr>
            <a:xfrm>
              <a:off x="6865938" y="2276375"/>
              <a:ext cx="2047875" cy="431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5643563" y="4221063"/>
              <a:ext cx="2047875" cy="431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107950" y="5373588"/>
              <a:ext cx="5256213" cy="28733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feld 2"/>
          <p:cNvSpPr txBox="1">
            <a:spLocks noChangeArrowheads="1"/>
          </p:cNvSpPr>
          <p:nvPr/>
        </p:nvSpPr>
        <p:spPr bwMode="auto">
          <a:xfrm>
            <a:off x="971600" y="1080026"/>
            <a:ext cx="7344618" cy="32316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Das Problem in der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Auswahl und Beschreibung der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Lebensraumtypen der FFH-Richtlinie</a:t>
            </a:r>
          </a:p>
          <a:p>
            <a:pPr algn="ctr"/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liegt im Begriff</a:t>
            </a:r>
          </a:p>
          <a:p>
            <a:pPr algn="ctr"/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36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„natürlich“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539552" y="939492"/>
            <a:ext cx="8064500" cy="378565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de-DE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FFH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-Richtlinie gilt einheitlich für alle EU-Staaten;</a:t>
            </a:r>
          </a:p>
          <a:p>
            <a:pPr algn="ctr"/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das was im Norden, Osten oder Süden Europas </a:t>
            </a:r>
          </a:p>
          <a:p>
            <a:pPr algn="ctr"/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de-DE" sz="2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„natürlichen“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Lebensräume sind,</a:t>
            </a:r>
          </a:p>
          <a:p>
            <a:pPr algn="ctr"/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de-DE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das sind in Deutschland </a:t>
            </a:r>
          </a:p>
          <a:p>
            <a:pPr algn="ctr"/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oft eben gerade NICHT 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de-DE" sz="2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„natürlichen“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Lebensräume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836712"/>
            <a:ext cx="8810937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564904"/>
            <a:ext cx="4694237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573" y="864096"/>
            <a:ext cx="9098963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827584" y="188640"/>
            <a:ext cx="7488832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Wir haben hier kein </a:t>
            </a:r>
            <a:r>
              <a:rPr lang="de-DE" sz="2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Fjell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wo der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Goldregenpfeifer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brütet</a:t>
            </a: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771A0F4B-BF5B-6B7F-8952-4C15343A4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764704"/>
            <a:ext cx="5400600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Goldregenpfeifer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hat bei uns auf </a:t>
            </a:r>
          </a:p>
          <a:p>
            <a:pPr algn="ctr"/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Menschen-gemachten Habitaten gebrütet,</a:t>
            </a:r>
          </a:p>
          <a:p>
            <a:pPr algn="ctr"/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nämlich auf Schaf-</a:t>
            </a:r>
            <a:r>
              <a:rPr lang="de-DE" sz="2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Heiden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teil-entwässerter </a:t>
            </a:r>
            <a:r>
              <a:rPr lang="de-DE" sz="2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Mooren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B9FC840-FC3F-D21B-0423-000FC9B6D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044" y="4226024"/>
            <a:ext cx="1981372" cy="1950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:\WINTEXT_aktuell\VORTRÄGE\Jelinek_März06\6_Gröll_Heide_um1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" y="104775"/>
            <a:ext cx="9139238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2"/>
          <p:cNvSpPr txBox="1">
            <a:spLocks noChangeArrowheads="1"/>
          </p:cNvSpPr>
          <p:nvPr/>
        </p:nvSpPr>
        <p:spPr bwMode="auto">
          <a:xfrm>
            <a:off x="1156072" y="260648"/>
            <a:ext cx="6008216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wir haben hier keine </a:t>
            </a:r>
            <a:r>
              <a:rPr lang="de-DE" sz="2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„natürlichen“ Heiden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8" descr="H:\WINTEXT_aktuell\VORTRÄGE_ab2006\Naturschutz\NaturFreunde\Birkhuh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92265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2" descr="http://www.doppeladler.com/oebh/raab2005/kuerassier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" y="3141663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2">
            <a:extLst>
              <a:ext uri="{FF2B5EF4-FFF2-40B4-BE49-F238E27FC236}">
                <a16:creationId xmlns:a16="http://schemas.microsoft.com/office/drawing/2014/main" id="{74FA5F98-42B9-D60C-C5FF-EA3293B5A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16632"/>
            <a:ext cx="8401372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Das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Birkhuhn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brütet bei uns auf Menschen-gemachten Habitaten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1156072" y="1124744"/>
            <a:ext cx="6800304" cy="30469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Das ist ein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Problem mit der Brüsseler FFH-Richtlinie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wenn Lebensraumtypen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nur in bestimmten EU-Ländern</a:t>
            </a:r>
          </a:p>
          <a:p>
            <a:pPr algn="ctr"/>
            <a:r>
              <a:rPr lang="de-DE" sz="2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„natürliche“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Lebensraumtypen sind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endParaRPr lang="de-DE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aber eben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NICHT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Deutschland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539552" y="1805915"/>
            <a:ext cx="8064500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de-DE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das gilt besonders für die meisten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Schmetterlinge</a:t>
            </a:r>
          </a:p>
          <a:p>
            <a:pPr algn="ctr"/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1043608" y="1418000"/>
            <a:ext cx="6985000" cy="193899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warum waren die Arten </a:t>
            </a:r>
          </a:p>
          <a:p>
            <a:pPr algn="ctr">
              <a:spcAft>
                <a:spcPts val="0"/>
              </a:spcAft>
            </a:pP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früheren Jahrhunderten in Deutschland</a:t>
            </a:r>
          </a:p>
          <a:p>
            <a:pPr algn="ctr">
              <a:spcAft>
                <a:spcPts val="0"/>
              </a:spcAft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 sehr viel häufiger?</a:t>
            </a:r>
            <a:endParaRPr lang="de-DE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Grafik 3" descr="Bild_Türcke_72dpi_126K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44" y="90507"/>
            <a:ext cx="8033448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feld 3"/>
          <p:cNvSpPr txBox="1">
            <a:spLocks noChangeArrowheads="1"/>
          </p:cNvSpPr>
          <p:nvPr/>
        </p:nvSpPr>
        <p:spPr bwMode="auto">
          <a:xfrm>
            <a:off x="146564" y="5844117"/>
            <a:ext cx="2952452" cy="368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</a:rPr>
              <a:t>Thüringen ca. 1870</a:t>
            </a:r>
            <a:endParaRPr lang="de-DE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3" name="Grafik 6" descr="6294_Hipparchia semele_20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9521" y="1988840"/>
            <a:ext cx="24669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feld 1"/>
          <p:cNvSpPr txBox="1">
            <a:spLocks noChangeArrowheads="1"/>
          </p:cNvSpPr>
          <p:nvPr/>
        </p:nvSpPr>
        <p:spPr bwMode="auto">
          <a:xfrm>
            <a:off x="899592" y="148570"/>
            <a:ext cx="7201098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solidFill>
                  <a:srgbClr val="000000"/>
                </a:solidFill>
                <a:latin typeface="Times New Roman" pitchFamily="18" charset="0"/>
              </a:rPr>
              <a:t>weil viele Flächen </a:t>
            </a:r>
            <a:r>
              <a:rPr lang="de-DE" sz="2000" b="1" dirty="0">
                <a:solidFill>
                  <a:srgbClr val="A20000"/>
                </a:solidFill>
                <a:latin typeface="Times New Roman" pitchFamily="18" charset="0"/>
              </a:rPr>
              <a:t>offen</a:t>
            </a:r>
            <a:r>
              <a:rPr lang="de-DE" sz="2000" b="1" dirty="0">
                <a:solidFill>
                  <a:srgbClr val="000000"/>
                </a:solidFill>
                <a:latin typeface="Times New Roman" pitchFamily="18" charset="0"/>
              </a:rPr>
              <a:t> waren und nur </a:t>
            </a:r>
            <a:r>
              <a:rPr lang="de-DE" sz="2000" b="1" dirty="0">
                <a:solidFill>
                  <a:srgbClr val="A20000"/>
                </a:solidFill>
                <a:latin typeface="Times New Roman" pitchFamily="18" charset="0"/>
              </a:rPr>
              <a:t>karg bewachsen</a:t>
            </a:r>
            <a:r>
              <a:rPr lang="de-DE" sz="2000" b="1" dirty="0">
                <a:solidFill>
                  <a:srgbClr val="000000"/>
                </a:solidFill>
                <a:latin typeface="Times New Roman" pitchFamily="18" charset="0"/>
              </a:rPr>
              <a:t> waren:</a:t>
            </a:r>
            <a:endParaRPr lang="de-DE" sz="2000" b="1" dirty="0">
              <a:solidFill>
                <a:srgbClr val="990000"/>
              </a:solidFill>
              <a:latin typeface="Times New Roman" pitchFamily="18" charset="0"/>
            </a:endParaRPr>
          </a:p>
        </p:txBody>
      </p:sp>
      <p:pic>
        <p:nvPicPr>
          <p:cNvPr id="22535" name="Grafik 6" descr="12196_Arethusana arethusa_Bulgarie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0633" y="4316115"/>
            <a:ext cx="2165350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3"/>
          <p:cNvSpPr txBox="1">
            <a:spLocks noChangeArrowheads="1"/>
          </p:cNvSpPr>
          <p:nvPr/>
        </p:nvSpPr>
        <p:spPr bwMode="auto">
          <a:xfrm>
            <a:off x="7019899" y="3933577"/>
            <a:ext cx="2007964" cy="368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b="1" dirty="0" err="1">
                <a:solidFill>
                  <a:srgbClr val="000000"/>
                </a:solidFill>
                <a:latin typeface="Times New Roman" pitchFamily="18" charset="0"/>
              </a:rPr>
              <a:t>Hipparchia</a:t>
            </a:r>
            <a:r>
              <a:rPr lang="de-DE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b="1" dirty="0" err="1">
                <a:solidFill>
                  <a:srgbClr val="000000"/>
                </a:solidFill>
                <a:latin typeface="Times New Roman" pitchFamily="18" charset="0"/>
              </a:rPr>
              <a:t>semele</a:t>
            </a:r>
            <a:endParaRPr lang="de-DE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feld 3"/>
          <p:cNvSpPr txBox="1">
            <a:spLocks noChangeArrowheads="1"/>
          </p:cNvSpPr>
          <p:nvPr/>
        </p:nvSpPr>
        <p:spPr bwMode="auto">
          <a:xfrm>
            <a:off x="6731867" y="5928875"/>
            <a:ext cx="2295996" cy="368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b="1" dirty="0" err="1">
                <a:solidFill>
                  <a:srgbClr val="000000"/>
                </a:solidFill>
                <a:latin typeface="Times New Roman" pitchFamily="18" charset="0"/>
              </a:rPr>
              <a:t>Arethusana</a:t>
            </a:r>
            <a:r>
              <a:rPr lang="de-DE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b="1" dirty="0" err="1">
                <a:solidFill>
                  <a:srgbClr val="000000"/>
                </a:solidFill>
                <a:latin typeface="Times New Roman" pitchFamily="18" charset="0"/>
              </a:rPr>
              <a:t>arethusa</a:t>
            </a:r>
            <a:endParaRPr lang="de-DE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  <p:bldP spid="9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:\WINTEXT_aktuell\VORTRÄGE\Jelinek_März06\5_Tauch_Remagen_um18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8569325" cy="636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076056" y="333375"/>
            <a:ext cx="345675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 Rhein bei Remagen um 1870</a:t>
            </a:r>
          </a:p>
        </p:txBody>
      </p:sp>
      <p:pic>
        <p:nvPicPr>
          <p:cNvPr id="29703" name="Grafik 7" descr="13891_Aulocera circ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7913" y="4494213"/>
            <a:ext cx="2662237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Grafik 8" descr="10585_Segelfalt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98222"/>
            <a:ext cx="202723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3"/>
          <p:cNvSpPr txBox="1">
            <a:spLocks noChangeArrowheads="1"/>
          </p:cNvSpPr>
          <p:nvPr/>
        </p:nvSpPr>
        <p:spPr bwMode="auto">
          <a:xfrm>
            <a:off x="5220072" y="6165304"/>
            <a:ext cx="1647924" cy="368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b="1" kern="0" dirty="0" err="1">
                <a:solidFill>
                  <a:srgbClr val="000000"/>
                </a:solidFill>
                <a:latin typeface="Times New Roman" pitchFamily="18" charset="0"/>
              </a:rPr>
              <a:t>Aulocera</a:t>
            </a:r>
            <a:r>
              <a:rPr lang="de-DE" b="1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b="1" kern="0" dirty="0" err="1">
                <a:solidFill>
                  <a:srgbClr val="000000"/>
                </a:solidFill>
                <a:latin typeface="Times New Roman" pitchFamily="18" charset="0"/>
              </a:rPr>
              <a:t>circe</a:t>
            </a:r>
            <a:endParaRPr lang="de-DE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E:\WINTEXT\VORTRÄGE\Dyck_Sep03\Busch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26988"/>
            <a:ext cx="9118038" cy="676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feld 5"/>
          <p:cNvSpPr txBox="1">
            <a:spLocks noChangeArrowheads="1"/>
          </p:cNvSpPr>
          <p:nvPr/>
        </p:nvSpPr>
        <p:spPr bwMode="auto">
          <a:xfrm>
            <a:off x="5436096" y="108165"/>
            <a:ext cx="3635896" cy="1107996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das könnte sehr gut der </a:t>
            </a:r>
          </a:p>
          <a:p>
            <a:pPr algn="ctr"/>
            <a:r>
              <a:rPr lang="de-DE" sz="2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Lutterdamm</a:t>
            </a:r>
            <a:r>
              <a:rPr lang="de-DE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bei Bramsche </a:t>
            </a:r>
          </a:p>
          <a:p>
            <a:pPr algn="ctr"/>
            <a:r>
              <a:rPr lang="de-DE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den fünfziger Jahren sein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E:\WINTEXT\VORTRÄGE\Dyck_Sep03\Busch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16632"/>
            <a:ext cx="9076315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6156176" y="332656"/>
            <a:ext cx="2808115" cy="430887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dieselbe Stelle heute: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feld 4"/>
          <p:cNvSpPr txBox="1">
            <a:spLocks noChangeArrowheads="1"/>
          </p:cNvSpPr>
          <p:nvPr/>
        </p:nvSpPr>
        <p:spPr bwMode="auto">
          <a:xfrm>
            <a:off x="1187450" y="1227564"/>
            <a:ext cx="6624638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Ich habe mich von 1952 bis 1959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de-DE" sz="2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Bramsche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nur am Rande mit Schmetterlingen beschäftigt</a:t>
            </a: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187624" y="2958043"/>
            <a:ext cx="6624638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Stattdessen habe ich mich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hauptsächlich für Vögel interessiert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Gras, draußen, Pflanze, Baum enthält.&#10;&#10;Automatisch generierte Beschreibung">
            <a:extLst>
              <a:ext uri="{FF2B5EF4-FFF2-40B4-BE49-F238E27FC236}">
                <a16:creationId xmlns:a16="http://schemas.microsoft.com/office/drawing/2014/main" id="{FB9B1461-876C-DD09-817C-DA2145B01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624736"/>
          </a:xfrm>
          <a:prstGeom prst="rect">
            <a:avLst/>
          </a:prstGeom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8043863" y="6381750"/>
            <a:ext cx="560387" cy="25391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050" b="1" kern="0" dirty="0">
                <a:solidFill>
                  <a:srgbClr val="000000"/>
                </a:solidFill>
                <a:latin typeface="Times New Roman" pitchFamily="18" charset="0"/>
              </a:rPr>
              <a:t>23181</a:t>
            </a: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79388" y="260648"/>
            <a:ext cx="2592412" cy="769441"/>
          </a:xfrm>
          <a:prstGeom prst="rect">
            <a:avLst/>
          </a:prstGeom>
          <a:solidFill>
            <a:srgbClr val="FFFFFF">
              <a:lumMod val="8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de-DE" sz="2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früher sahen die </a:t>
            </a:r>
            <a:r>
              <a:rPr lang="de-DE" sz="2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Wegränder </a:t>
            </a:r>
            <a:r>
              <a:rPr lang="de-DE" sz="2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 aus: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außen, Gras, Pflanze enthält.&#10;&#10;Automatisch generierte Beschreibung">
            <a:extLst>
              <a:ext uri="{FF2B5EF4-FFF2-40B4-BE49-F238E27FC236}">
                <a16:creationId xmlns:a16="http://schemas.microsoft.com/office/drawing/2014/main" id="{131FE9C2-47C9-88FA-16C2-EF4A79F12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741368"/>
          </a:xfrm>
          <a:prstGeom prst="rect">
            <a:avLst/>
          </a:prstGeom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8043863" y="6381750"/>
            <a:ext cx="560387" cy="25391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050" b="1" kern="0" dirty="0">
                <a:solidFill>
                  <a:srgbClr val="000000"/>
                </a:solidFill>
                <a:latin typeface="Times New Roman" pitchFamily="18" charset="0"/>
              </a:rPr>
              <a:t>21381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78B5D3C-8188-933D-71CC-89C04AF4C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5806272"/>
            <a:ext cx="2728044" cy="430887"/>
          </a:xfrm>
          <a:prstGeom prst="rect">
            <a:avLst/>
          </a:prstGeom>
          <a:solidFill>
            <a:srgbClr val="FFFFFF">
              <a:lumMod val="8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de-DE" sz="2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heute sehen sie</a:t>
            </a:r>
            <a:r>
              <a:rPr lang="de-DE" sz="2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 aus:</a:t>
            </a:r>
          </a:p>
        </p:txBody>
      </p:sp>
    </p:spTree>
    <p:extLst>
      <p:ext uri="{BB962C8B-B14F-4D97-AF65-F5344CB8AC3E}">
        <p14:creationId xmlns:p14="http://schemas.microsoft.com/office/powerpoint/2010/main" val="23973373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539552" y="476672"/>
            <a:ext cx="8064500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meisten Schmetterlinge aus der Sammlung meines Vaters stammen von den zerbombten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Militär-Flughäfen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bei </a:t>
            </a:r>
            <a:r>
              <a:rPr lang="de-DE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Hesepe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de-DE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Vörden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und </a:t>
            </a:r>
            <a:r>
              <a:rPr lang="de-DE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Achmer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Grafik 3" descr="Schmetterlings Sammlung.jpg">
            <a:extLst>
              <a:ext uri="{FF2B5EF4-FFF2-40B4-BE49-F238E27FC236}">
                <a16:creationId xmlns:a16="http://schemas.microsoft.com/office/drawing/2014/main" id="{013584E8-F309-0223-1712-2D3B782368B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64651" y="2109049"/>
            <a:ext cx="5382737" cy="415822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77" y="0"/>
            <a:ext cx="91045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llipse 5"/>
          <p:cNvSpPr/>
          <p:nvPr/>
        </p:nvSpPr>
        <p:spPr>
          <a:xfrm>
            <a:off x="1691680" y="1988840"/>
            <a:ext cx="1656184" cy="914400"/>
          </a:xfrm>
          <a:prstGeom prst="ellipse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Flugplatz </a:t>
            </a:r>
          </a:p>
          <a:p>
            <a:pPr algn="ctr"/>
            <a:r>
              <a:rPr lang="de-DE" dirty="0" err="1">
                <a:solidFill>
                  <a:schemeClr val="bg1"/>
                </a:solidFill>
              </a:rPr>
              <a:t>Hesepe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7092280" y="1196752"/>
            <a:ext cx="1656184" cy="914400"/>
          </a:xfrm>
          <a:prstGeom prst="ellipse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Flugplatz </a:t>
            </a:r>
          </a:p>
          <a:p>
            <a:pPr algn="ctr"/>
            <a:r>
              <a:rPr lang="de-DE" dirty="0" err="1">
                <a:solidFill>
                  <a:schemeClr val="bg1"/>
                </a:solidFill>
              </a:rPr>
              <a:t>Vörden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95536" y="5805264"/>
            <a:ext cx="1656184" cy="914400"/>
          </a:xfrm>
          <a:prstGeom prst="ellipse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Flugplatz </a:t>
            </a:r>
          </a:p>
          <a:p>
            <a:pPr algn="ctr"/>
            <a:r>
              <a:rPr lang="de-DE" dirty="0" err="1">
                <a:solidFill>
                  <a:schemeClr val="bg1"/>
                </a:solidFill>
              </a:rPr>
              <a:t>Achmer</a:t>
            </a:r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B4E6A40-B0D5-75E1-ACFA-9DF1575A7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229" y="2660178"/>
            <a:ext cx="6084168" cy="41672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D74306D-DE47-C1B2-6E48-DF8CE6292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0" y="30584"/>
            <a:ext cx="5957616" cy="3816424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6AA69610-09DA-BEBA-565C-F4BE513111B9}"/>
              </a:ext>
            </a:extLst>
          </p:cNvPr>
          <p:cNvSpPr/>
          <p:nvPr/>
        </p:nvSpPr>
        <p:spPr>
          <a:xfrm>
            <a:off x="42192" y="3573016"/>
            <a:ext cx="1656184" cy="1311341"/>
          </a:xfrm>
          <a:prstGeom prst="ellipse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Flugplatz </a:t>
            </a:r>
          </a:p>
          <a:p>
            <a:pPr algn="ctr"/>
            <a:r>
              <a:rPr lang="de-DE" dirty="0" err="1">
                <a:solidFill>
                  <a:schemeClr val="bg1"/>
                </a:solidFill>
              </a:rPr>
              <a:t>Achmer</a:t>
            </a:r>
            <a:endParaRPr lang="de-DE" dirty="0">
              <a:solidFill>
                <a:schemeClr val="bg1"/>
              </a:solidFill>
            </a:endParaRPr>
          </a:p>
          <a:p>
            <a:pPr algn="ctr"/>
            <a:r>
              <a:rPr lang="de-DE" dirty="0">
                <a:solidFill>
                  <a:schemeClr val="bg1"/>
                </a:solidFill>
              </a:rPr>
              <a:t>Sept 1956</a:t>
            </a:r>
          </a:p>
        </p:txBody>
      </p:sp>
      <p:sp>
        <p:nvSpPr>
          <p:cNvPr id="4" name="Ellipse 3"/>
          <p:cNvSpPr/>
          <p:nvPr/>
        </p:nvSpPr>
        <p:spPr>
          <a:xfrm>
            <a:off x="7325661" y="2004507"/>
            <a:ext cx="1656184" cy="1311341"/>
          </a:xfrm>
          <a:prstGeom prst="ellipse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Flugplatz </a:t>
            </a:r>
          </a:p>
          <a:p>
            <a:pPr algn="ctr"/>
            <a:r>
              <a:rPr lang="de-DE" dirty="0" err="1">
                <a:solidFill>
                  <a:schemeClr val="bg1"/>
                </a:solidFill>
              </a:rPr>
              <a:t>Achmer</a:t>
            </a:r>
            <a:endParaRPr lang="de-DE" dirty="0">
              <a:solidFill>
                <a:schemeClr val="bg1"/>
              </a:solidFill>
            </a:endParaRPr>
          </a:p>
          <a:p>
            <a:pPr algn="ctr"/>
            <a:r>
              <a:rPr lang="de-DE" dirty="0">
                <a:solidFill>
                  <a:schemeClr val="bg1"/>
                </a:solidFill>
              </a:rPr>
              <a:t>Frühling 1957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40" y="0"/>
            <a:ext cx="8676456" cy="6747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llipse 5"/>
          <p:cNvSpPr/>
          <p:nvPr/>
        </p:nvSpPr>
        <p:spPr>
          <a:xfrm>
            <a:off x="611560" y="5589240"/>
            <a:ext cx="1656184" cy="914400"/>
          </a:xfrm>
          <a:prstGeom prst="ellipse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Flugplatz </a:t>
            </a:r>
          </a:p>
          <a:p>
            <a:pPr algn="ctr"/>
            <a:r>
              <a:rPr lang="de-DE" dirty="0" err="1">
                <a:solidFill>
                  <a:schemeClr val="bg1"/>
                </a:solidFill>
              </a:rPr>
              <a:t>Achmer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4644008" y="4797152"/>
            <a:ext cx="4104456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das sind doch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keine schützenswerten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Lebensraumtypen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 Brüsseler </a:t>
            </a:r>
            <a:r>
              <a:rPr lang="de-DE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FFH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-Richtlinie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1043608" y="1418000"/>
            <a:ext cx="6985000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Naturschutz 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hilft uns wenig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zur Erhaltung der schwindenden Schmetterlinge</a:t>
            </a:r>
            <a:endParaRPr lang="de-DE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1043608" y="3102059"/>
            <a:ext cx="6985000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Was wir brauchen, sind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massive </a:t>
            </a:r>
            <a:r>
              <a:rPr lang="de-DE" sz="2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Eingriffe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die Landschaft </a:t>
            </a:r>
            <a:r>
              <a:rPr lang="de-DE" sz="2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mit schwerem Gerät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um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artgerechte Habitate 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für ausgewählte </a:t>
            </a:r>
            <a:r>
              <a:rPr lang="de-DE" sz="2400" b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Zielarten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zu schaffen</a:t>
            </a:r>
            <a:endParaRPr lang="de-DE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11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7523981" y="6218148"/>
            <a:ext cx="1296491" cy="52322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kern="0" dirty="0">
                <a:solidFill>
                  <a:srgbClr val="000000"/>
                </a:solidFill>
                <a:latin typeface="Times New Roman" pitchFamily="18" charset="0"/>
              </a:rPr>
              <a:t>Foto Weinert </a:t>
            </a:r>
            <a:r>
              <a:rPr lang="de-DE" sz="1400" kern="0" dirty="0" err="1">
                <a:solidFill>
                  <a:srgbClr val="000000"/>
                </a:solidFill>
                <a:latin typeface="Times New Roman" pitchFamily="18" charset="0"/>
              </a:rPr>
              <a:t>Quakenbrück</a:t>
            </a:r>
            <a:endParaRPr lang="de-DE" sz="1400" b="1" kern="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Grafik 5" descr="Plaggenernte Löwensted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Textfeld 3"/>
          <p:cNvSpPr txBox="1">
            <a:spLocks noChangeArrowheads="1"/>
          </p:cNvSpPr>
          <p:nvPr/>
        </p:nvSpPr>
        <p:spPr bwMode="auto">
          <a:xfrm>
            <a:off x="34924" y="44450"/>
            <a:ext cx="2952899" cy="132343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solidFill>
                  <a:srgbClr val="000000"/>
                </a:solidFill>
                <a:latin typeface="Times New Roman" pitchFamily="18" charset="0"/>
              </a:rPr>
              <a:t>die Rückkehr des </a:t>
            </a:r>
            <a:r>
              <a:rPr lang="de-DE" sz="2000" b="1" dirty="0">
                <a:solidFill>
                  <a:srgbClr val="C00000"/>
                </a:solidFill>
                <a:latin typeface="Times New Roman" pitchFamily="18" charset="0"/>
              </a:rPr>
              <a:t>Goldenen Scheckenfalters</a:t>
            </a:r>
          </a:p>
          <a:p>
            <a:pPr algn="ctr"/>
            <a:r>
              <a:rPr lang="de-DE" sz="2000" b="1" noProof="1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de-DE" sz="2000" b="1" dirty="0">
                <a:solidFill>
                  <a:srgbClr val="000000"/>
                </a:solidFill>
                <a:latin typeface="Times New Roman" pitchFamily="18" charset="0"/>
              </a:rPr>
              <a:t>www.life-aurinia.de)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9972" y="4409430"/>
            <a:ext cx="3416672" cy="244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8208912" cy="674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964" y="3246438"/>
            <a:ext cx="4810262" cy="111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85676"/>
            <a:ext cx="8640960" cy="567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reihandform 6"/>
          <p:cNvSpPr/>
          <p:nvPr/>
        </p:nvSpPr>
        <p:spPr>
          <a:xfrm>
            <a:off x="5724128" y="1916832"/>
            <a:ext cx="2736304" cy="2016224"/>
          </a:xfrm>
          <a:custGeom>
            <a:avLst/>
            <a:gdLst>
              <a:gd name="connsiteX0" fmla="*/ 848222 w 2105128"/>
              <a:gd name="connsiteY0" fmla="*/ 63611 h 3021496"/>
              <a:gd name="connsiteX1" fmla="*/ 752807 w 2105128"/>
              <a:gd name="connsiteY1" fmla="*/ 95416 h 3021496"/>
              <a:gd name="connsiteX2" fmla="*/ 705099 w 2105128"/>
              <a:gd name="connsiteY2" fmla="*/ 111319 h 3021496"/>
              <a:gd name="connsiteX3" fmla="*/ 657391 w 2105128"/>
              <a:gd name="connsiteY3" fmla="*/ 151075 h 3021496"/>
              <a:gd name="connsiteX4" fmla="*/ 609683 w 2105128"/>
              <a:gd name="connsiteY4" fmla="*/ 182880 h 3021496"/>
              <a:gd name="connsiteX5" fmla="*/ 561975 w 2105128"/>
              <a:gd name="connsiteY5" fmla="*/ 222637 h 3021496"/>
              <a:gd name="connsiteX6" fmla="*/ 514268 w 2105128"/>
              <a:gd name="connsiteY6" fmla="*/ 262394 h 3021496"/>
              <a:gd name="connsiteX7" fmla="*/ 474511 w 2105128"/>
              <a:gd name="connsiteY7" fmla="*/ 302150 h 3021496"/>
              <a:gd name="connsiteX8" fmla="*/ 434755 w 2105128"/>
              <a:gd name="connsiteY8" fmla="*/ 341907 h 3021496"/>
              <a:gd name="connsiteX9" fmla="*/ 371144 w 2105128"/>
              <a:gd name="connsiteY9" fmla="*/ 397566 h 3021496"/>
              <a:gd name="connsiteX10" fmla="*/ 315485 w 2105128"/>
              <a:gd name="connsiteY10" fmla="*/ 437322 h 3021496"/>
              <a:gd name="connsiteX11" fmla="*/ 259826 w 2105128"/>
              <a:gd name="connsiteY11" fmla="*/ 469127 h 3021496"/>
              <a:gd name="connsiteX12" fmla="*/ 220069 w 2105128"/>
              <a:gd name="connsiteY12" fmla="*/ 508884 h 3021496"/>
              <a:gd name="connsiteX13" fmla="*/ 180313 w 2105128"/>
              <a:gd name="connsiteY13" fmla="*/ 548640 h 3021496"/>
              <a:gd name="connsiteX14" fmla="*/ 164410 w 2105128"/>
              <a:gd name="connsiteY14" fmla="*/ 572494 h 3021496"/>
              <a:gd name="connsiteX15" fmla="*/ 156459 w 2105128"/>
              <a:gd name="connsiteY15" fmla="*/ 596348 h 3021496"/>
              <a:gd name="connsiteX16" fmla="*/ 132605 w 2105128"/>
              <a:gd name="connsiteY16" fmla="*/ 620202 h 3021496"/>
              <a:gd name="connsiteX17" fmla="*/ 92849 w 2105128"/>
              <a:gd name="connsiteY17" fmla="*/ 675861 h 3021496"/>
              <a:gd name="connsiteX18" fmla="*/ 76946 w 2105128"/>
              <a:gd name="connsiteY18" fmla="*/ 723569 h 3021496"/>
              <a:gd name="connsiteX19" fmla="*/ 68995 w 2105128"/>
              <a:gd name="connsiteY19" fmla="*/ 747423 h 3021496"/>
              <a:gd name="connsiteX20" fmla="*/ 37189 w 2105128"/>
              <a:gd name="connsiteY20" fmla="*/ 858741 h 3021496"/>
              <a:gd name="connsiteX21" fmla="*/ 29238 w 2105128"/>
              <a:gd name="connsiteY21" fmla="*/ 882595 h 3021496"/>
              <a:gd name="connsiteX22" fmla="*/ 29238 w 2105128"/>
              <a:gd name="connsiteY22" fmla="*/ 1478943 h 3021496"/>
              <a:gd name="connsiteX23" fmla="*/ 37189 w 2105128"/>
              <a:gd name="connsiteY23" fmla="*/ 1502797 h 3021496"/>
              <a:gd name="connsiteX24" fmla="*/ 92849 w 2105128"/>
              <a:gd name="connsiteY24" fmla="*/ 1566407 h 3021496"/>
              <a:gd name="connsiteX25" fmla="*/ 116702 w 2105128"/>
              <a:gd name="connsiteY25" fmla="*/ 1598213 h 3021496"/>
              <a:gd name="connsiteX26" fmla="*/ 132605 w 2105128"/>
              <a:gd name="connsiteY26" fmla="*/ 1622067 h 3021496"/>
              <a:gd name="connsiteX27" fmla="*/ 156459 w 2105128"/>
              <a:gd name="connsiteY27" fmla="*/ 1637969 h 3021496"/>
              <a:gd name="connsiteX28" fmla="*/ 196215 w 2105128"/>
              <a:gd name="connsiteY28" fmla="*/ 1677726 h 3021496"/>
              <a:gd name="connsiteX29" fmla="*/ 235972 w 2105128"/>
              <a:gd name="connsiteY29" fmla="*/ 1717482 h 3021496"/>
              <a:gd name="connsiteX30" fmla="*/ 275729 w 2105128"/>
              <a:gd name="connsiteY30" fmla="*/ 1765190 h 3021496"/>
              <a:gd name="connsiteX31" fmla="*/ 307534 w 2105128"/>
              <a:gd name="connsiteY31" fmla="*/ 1820849 h 3021496"/>
              <a:gd name="connsiteX32" fmla="*/ 331388 w 2105128"/>
              <a:gd name="connsiteY32" fmla="*/ 1844703 h 3021496"/>
              <a:gd name="connsiteX33" fmla="*/ 363193 w 2105128"/>
              <a:gd name="connsiteY33" fmla="*/ 1900362 h 3021496"/>
              <a:gd name="connsiteX34" fmla="*/ 387047 w 2105128"/>
              <a:gd name="connsiteY34" fmla="*/ 1924216 h 3021496"/>
              <a:gd name="connsiteX35" fmla="*/ 418852 w 2105128"/>
              <a:gd name="connsiteY35" fmla="*/ 1971924 h 3021496"/>
              <a:gd name="connsiteX36" fmla="*/ 434755 w 2105128"/>
              <a:gd name="connsiteY36" fmla="*/ 1995778 h 3021496"/>
              <a:gd name="connsiteX37" fmla="*/ 466560 w 2105128"/>
              <a:gd name="connsiteY37" fmla="*/ 2043486 h 3021496"/>
              <a:gd name="connsiteX38" fmla="*/ 482462 w 2105128"/>
              <a:gd name="connsiteY38" fmla="*/ 2067340 h 3021496"/>
              <a:gd name="connsiteX39" fmla="*/ 490414 w 2105128"/>
              <a:gd name="connsiteY39" fmla="*/ 2099145 h 3021496"/>
              <a:gd name="connsiteX40" fmla="*/ 522219 w 2105128"/>
              <a:gd name="connsiteY40" fmla="*/ 2154804 h 3021496"/>
              <a:gd name="connsiteX41" fmla="*/ 530170 w 2105128"/>
              <a:gd name="connsiteY41" fmla="*/ 2194560 h 3021496"/>
              <a:gd name="connsiteX42" fmla="*/ 585829 w 2105128"/>
              <a:gd name="connsiteY42" fmla="*/ 2274074 h 3021496"/>
              <a:gd name="connsiteX43" fmla="*/ 633537 w 2105128"/>
              <a:gd name="connsiteY43" fmla="*/ 2321781 h 3021496"/>
              <a:gd name="connsiteX44" fmla="*/ 649440 w 2105128"/>
              <a:gd name="connsiteY44" fmla="*/ 2345635 h 3021496"/>
              <a:gd name="connsiteX45" fmla="*/ 673294 w 2105128"/>
              <a:gd name="connsiteY45" fmla="*/ 2369489 h 3021496"/>
              <a:gd name="connsiteX46" fmla="*/ 705099 w 2105128"/>
              <a:gd name="connsiteY46" fmla="*/ 2417197 h 3021496"/>
              <a:gd name="connsiteX47" fmla="*/ 721002 w 2105128"/>
              <a:gd name="connsiteY47" fmla="*/ 2441051 h 3021496"/>
              <a:gd name="connsiteX48" fmla="*/ 744855 w 2105128"/>
              <a:gd name="connsiteY48" fmla="*/ 2464905 h 3021496"/>
              <a:gd name="connsiteX49" fmla="*/ 776661 w 2105128"/>
              <a:gd name="connsiteY49" fmla="*/ 2512613 h 3021496"/>
              <a:gd name="connsiteX50" fmla="*/ 800515 w 2105128"/>
              <a:gd name="connsiteY50" fmla="*/ 2536467 h 3021496"/>
              <a:gd name="connsiteX51" fmla="*/ 816417 w 2105128"/>
              <a:gd name="connsiteY51" fmla="*/ 2560320 h 3021496"/>
              <a:gd name="connsiteX52" fmla="*/ 840271 w 2105128"/>
              <a:gd name="connsiteY52" fmla="*/ 2576223 h 3021496"/>
              <a:gd name="connsiteX53" fmla="*/ 895930 w 2105128"/>
              <a:gd name="connsiteY53" fmla="*/ 2639834 h 3021496"/>
              <a:gd name="connsiteX54" fmla="*/ 935687 w 2105128"/>
              <a:gd name="connsiteY54" fmla="*/ 2679590 h 3021496"/>
              <a:gd name="connsiteX55" fmla="*/ 951589 w 2105128"/>
              <a:gd name="connsiteY55" fmla="*/ 2703444 h 3021496"/>
              <a:gd name="connsiteX56" fmla="*/ 1007249 w 2105128"/>
              <a:gd name="connsiteY56" fmla="*/ 2775006 h 3021496"/>
              <a:gd name="connsiteX57" fmla="*/ 1023151 w 2105128"/>
              <a:gd name="connsiteY57" fmla="*/ 2798860 h 3021496"/>
              <a:gd name="connsiteX58" fmla="*/ 1039054 w 2105128"/>
              <a:gd name="connsiteY58" fmla="*/ 2822714 h 3021496"/>
              <a:gd name="connsiteX59" fmla="*/ 1078810 w 2105128"/>
              <a:gd name="connsiteY59" fmla="*/ 2886324 h 3021496"/>
              <a:gd name="connsiteX60" fmla="*/ 1134469 w 2105128"/>
              <a:gd name="connsiteY60" fmla="*/ 2949934 h 3021496"/>
              <a:gd name="connsiteX61" fmla="*/ 1182177 w 2105128"/>
              <a:gd name="connsiteY61" fmla="*/ 2989691 h 3021496"/>
              <a:gd name="connsiteX62" fmla="*/ 1261690 w 2105128"/>
              <a:gd name="connsiteY62" fmla="*/ 3013545 h 3021496"/>
              <a:gd name="connsiteX63" fmla="*/ 1317349 w 2105128"/>
              <a:gd name="connsiteY63" fmla="*/ 3021496 h 3021496"/>
              <a:gd name="connsiteX64" fmla="*/ 1595645 w 2105128"/>
              <a:gd name="connsiteY64" fmla="*/ 3013545 h 3021496"/>
              <a:gd name="connsiteX65" fmla="*/ 1675158 w 2105128"/>
              <a:gd name="connsiteY65" fmla="*/ 2997642 h 3021496"/>
              <a:gd name="connsiteX66" fmla="*/ 1746720 w 2105128"/>
              <a:gd name="connsiteY66" fmla="*/ 2941983 h 3021496"/>
              <a:gd name="connsiteX67" fmla="*/ 1794428 w 2105128"/>
              <a:gd name="connsiteY67" fmla="*/ 2910178 h 3021496"/>
              <a:gd name="connsiteX68" fmla="*/ 1818282 w 2105128"/>
              <a:gd name="connsiteY68" fmla="*/ 2894275 h 3021496"/>
              <a:gd name="connsiteX69" fmla="*/ 1842135 w 2105128"/>
              <a:gd name="connsiteY69" fmla="*/ 2878373 h 3021496"/>
              <a:gd name="connsiteX70" fmla="*/ 1858038 w 2105128"/>
              <a:gd name="connsiteY70" fmla="*/ 2854519 h 3021496"/>
              <a:gd name="connsiteX71" fmla="*/ 1905746 w 2105128"/>
              <a:gd name="connsiteY71" fmla="*/ 2814762 h 3021496"/>
              <a:gd name="connsiteX72" fmla="*/ 1921649 w 2105128"/>
              <a:gd name="connsiteY72" fmla="*/ 2790908 h 3021496"/>
              <a:gd name="connsiteX73" fmla="*/ 1945502 w 2105128"/>
              <a:gd name="connsiteY73" fmla="*/ 2775006 h 3021496"/>
              <a:gd name="connsiteX74" fmla="*/ 1977308 w 2105128"/>
              <a:gd name="connsiteY74" fmla="*/ 2735249 h 3021496"/>
              <a:gd name="connsiteX75" fmla="*/ 2025015 w 2105128"/>
              <a:gd name="connsiteY75" fmla="*/ 2663687 h 3021496"/>
              <a:gd name="connsiteX76" fmla="*/ 2040918 w 2105128"/>
              <a:gd name="connsiteY76" fmla="*/ 2639834 h 3021496"/>
              <a:gd name="connsiteX77" fmla="*/ 2064772 w 2105128"/>
              <a:gd name="connsiteY77" fmla="*/ 2592126 h 3021496"/>
              <a:gd name="connsiteX78" fmla="*/ 2096577 w 2105128"/>
              <a:gd name="connsiteY78" fmla="*/ 2536467 h 3021496"/>
              <a:gd name="connsiteX79" fmla="*/ 2088626 w 2105128"/>
              <a:gd name="connsiteY79" fmla="*/ 2353587 h 3021496"/>
              <a:gd name="connsiteX80" fmla="*/ 2080675 w 2105128"/>
              <a:gd name="connsiteY80" fmla="*/ 2321781 h 3021496"/>
              <a:gd name="connsiteX81" fmla="*/ 2072723 w 2105128"/>
              <a:gd name="connsiteY81" fmla="*/ 2258171 h 3021496"/>
              <a:gd name="connsiteX82" fmla="*/ 2056821 w 2105128"/>
              <a:gd name="connsiteY82" fmla="*/ 2178658 h 3021496"/>
              <a:gd name="connsiteX83" fmla="*/ 2048869 w 2105128"/>
              <a:gd name="connsiteY83" fmla="*/ 2115047 h 3021496"/>
              <a:gd name="connsiteX84" fmla="*/ 2032967 w 2105128"/>
              <a:gd name="connsiteY84" fmla="*/ 2075291 h 3021496"/>
              <a:gd name="connsiteX85" fmla="*/ 2025015 w 2105128"/>
              <a:gd name="connsiteY85" fmla="*/ 2035534 h 3021496"/>
              <a:gd name="connsiteX86" fmla="*/ 2017064 w 2105128"/>
              <a:gd name="connsiteY86" fmla="*/ 2011680 h 3021496"/>
              <a:gd name="connsiteX87" fmla="*/ 2009113 w 2105128"/>
              <a:gd name="connsiteY87" fmla="*/ 1971924 h 3021496"/>
              <a:gd name="connsiteX88" fmla="*/ 1985259 w 2105128"/>
              <a:gd name="connsiteY88" fmla="*/ 1900362 h 3021496"/>
              <a:gd name="connsiteX89" fmla="*/ 1977308 w 2105128"/>
              <a:gd name="connsiteY89" fmla="*/ 1844703 h 3021496"/>
              <a:gd name="connsiteX90" fmla="*/ 1969356 w 2105128"/>
              <a:gd name="connsiteY90" fmla="*/ 1796995 h 3021496"/>
              <a:gd name="connsiteX91" fmla="*/ 1953454 w 2105128"/>
              <a:gd name="connsiteY91" fmla="*/ 1661823 h 3021496"/>
              <a:gd name="connsiteX92" fmla="*/ 1945502 w 2105128"/>
              <a:gd name="connsiteY92" fmla="*/ 1637969 h 3021496"/>
              <a:gd name="connsiteX93" fmla="*/ 1929600 w 2105128"/>
              <a:gd name="connsiteY93" fmla="*/ 1558456 h 3021496"/>
              <a:gd name="connsiteX94" fmla="*/ 1921649 w 2105128"/>
              <a:gd name="connsiteY94" fmla="*/ 1526651 h 3021496"/>
              <a:gd name="connsiteX95" fmla="*/ 1905746 w 2105128"/>
              <a:gd name="connsiteY95" fmla="*/ 1383527 h 3021496"/>
              <a:gd name="connsiteX96" fmla="*/ 1897795 w 2105128"/>
              <a:gd name="connsiteY96" fmla="*/ 1351722 h 3021496"/>
              <a:gd name="connsiteX97" fmla="*/ 1881892 w 2105128"/>
              <a:gd name="connsiteY97" fmla="*/ 1304014 h 3021496"/>
              <a:gd name="connsiteX98" fmla="*/ 1873941 w 2105128"/>
              <a:gd name="connsiteY98" fmla="*/ 1240404 h 3021496"/>
              <a:gd name="connsiteX99" fmla="*/ 1865989 w 2105128"/>
              <a:gd name="connsiteY99" fmla="*/ 1208599 h 3021496"/>
              <a:gd name="connsiteX100" fmla="*/ 1858038 w 2105128"/>
              <a:gd name="connsiteY100" fmla="*/ 1168842 h 3021496"/>
              <a:gd name="connsiteX101" fmla="*/ 1842135 w 2105128"/>
              <a:gd name="connsiteY101" fmla="*/ 1073427 h 3021496"/>
              <a:gd name="connsiteX102" fmla="*/ 1826233 w 2105128"/>
              <a:gd name="connsiteY102" fmla="*/ 985962 h 3021496"/>
              <a:gd name="connsiteX103" fmla="*/ 1818282 w 2105128"/>
              <a:gd name="connsiteY103" fmla="*/ 954157 h 3021496"/>
              <a:gd name="connsiteX104" fmla="*/ 1802379 w 2105128"/>
              <a:gd name="connsiteY104" fmla="*/ 906449 h 3021496"/>
              <a:gd name="connsiteX105" fmla="*/ 1786476 w 2105128"/>
              <a:gd name="connsiteY105" fmla="*/ 826936 h 3021496"/>
              <a:gd name="connsiteX106" fmla="*/ 1770574 w 2105128"/>
              <a:gd name="connsiteY106" fmla="*/ 739472 h 3021496"/>
              <a:gd name="connsiteX107" fmla="*/ 1754671 w 2105128"/>
              <a:gd name="connsiteY107" fmla="*/ 699715 h 3021496"/>
              <a:gd name="connsiteX108" fmla="*/ 1746720 w 2105128"/>
              <a:gd name="connsiteY108" fmla="*/ 675861 h 3021496"/>
              <a:gd name="connsiteX109" fmla="*/ 1738769 w 2105128"/>
              <a:gd name="connsiteY109" fmla="*/ 572494 h 3021496"/>
              <a:gd name="connsiteX110" fmla="*/ 1714915 w 2105128"/>
              <a:gd name="connsiteY110" fmla="*/ 492981 h 3021496"/>
              <a:gd name="connsiteX111" fmla="*/ 1706963 w 2105128"/>
              <a:gd name="connsiteY111" fmla="*/ 469127 h 3021496"/>
              <a:gd name="connsiteX112" fmla="*/ 1683109 w 2105128"/>
              <a:gd name="connsiteY112" fmla="*/ 421420 h 3021496"/>
              <a:gd name="connsiteX113" fmla="*/ 1659255 w 2105128"/>
              <a:gd name="connsiteY113" fmla="*/ 373712 h 3021496"/>
              <a:gd name="connsiteX114" fmla="*/ 1651304 w 2105128"/>
              <a:gd name="connsiteY114" fmla="*/ 333955 h 3021496"/>
              <a:gd name="connsiteX115" fmla="*/ 1643353 w 2105128"/>
              <a:gd name="connsiteY115" fmla="*/ 302150 h 3021496"/>
              <a:gd name="connsiteX116" fmla="*/ 1635402 w 2105128"/>
              <a:gd name="connsiteY116" fmla="*/ 262394 h 3021496"/>
              <a:gd name="connsiteX117" fmla="*/ 1619499 w 2105128"/>
              <a:gd name="connsiteY117" fmla="*/ 214686 h 3021496"/>
              <a:gd name="connsiteX118" fmla="*/ 1603596 w 2105128"/>
              <a:gd name="connsiteY118" fmla="*/ 166978 h 3021496"/>
              <a:gd name="connsiteX119" fmla="*/ 1587694 w 2105128"/>
              <a:gd name="connsiteY119" fmla="*/ 143124 h 3021496"/>
              <a:gd name="connsiteX120" fmla="*/ 1539986 w 2105128"/>
              <a:gd name="connsiteY120" fmla="*/ 95416 h 3021496"/>
              <a:gd name="connsiteX121" fmla="*/ 1524083 w 2105128"/>
              <a:gd name="connsiteY121" fmla="*/ 71562 h 3021496"/>
              <a:gd name="connsiteX122" fmla="*/ 1476375 w 2105128"/>
              <a:gd name="connsiteY122" fmla="*/ 39757 h 3021496"/>
              <a:gd name="connsiteX123" fmla="*/ 1452522 w 2105128"/>
              <a:gd name="connsiteY123" fmla="*/ 23854 h 3021496"/>
              <a:gd name="connsiteX124" fmla="*/ 1333252 w 2105128"/>
              <a:gd name="connsiteY124" fmla="*/ 0 h 3021496"/>
              <a:gd name="connsiteX125" fmla="*/ 1086762 w 2105128"/>
              <a:gd name="connsiteY125" fmla="*/ 7952 h 3021496"/>
              <a:gd name="connsiteX126" fmla="*/ 1054956 w 2105128"/>
              <a:gd name="connsiteY126" fmla="*/ 15903 h 3021496"/>
              <a:gd name="connsiteX127" fmla="*/ 975443 w 2105128"/>
              <a:gd name="connsiteY127" fmla="*/ 31806 h 3021496"/>
              <a:gd name="connsiteX128" fmla="*/ 911833 w 2105128"/>
              <a:gd name="connsiteY128" fmla="*/ 47708 h 3021496"/>
              <a:gd name="connsiteX129" fmla="*/ 848222 w 2105128"/>
              <a:gd name="connsiteY129" fmla="*/ 63611 h 302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105128" h="3021496">
                <a:moveTo>
                  <a:pt x="848222" y="63611"/>
                </a:moveTo>
                <a:cubicBezTo>
                  <a:pt x="821718" y="71562"/>
                  <a:pt x="784612" y="84815"/>
                  <a:pt x="752807" y="95416"/>
                </a:cubicBezTo>
                <a:cubicBezTo>
                  <a:pt x="752802" y="95418"/>
                  <a:pt x="705103" y="111316"/>
                  <a:pt x="705099" y="111319"/>
                </a:cubicBezTo>
                <a:cubicBezTo>
                  <a:pt x="619870" y="168136"/>
                  <a:pt x="749213" y="79658"/>
                  <a:pt x="657391" y="151075"/>
                </a:cubicBezTo>
                <a:cubicBezTo>
                  <a:pt x="642304" y="162809"/>
                  <a:pt x="623198" y="169365"/>
                  <a:pt x="609683" y="182880"/>
                </a:cubicBezTo>
                <a:cubicBezTo>
                  <a:pt x="539985" y="252578"/>
                  <a:pt x="628402" y="167279"/>
                  <a:pt x="561975" y="222637"/>
                </a:cubicBezTo>
                <a:cubicBezTo>
                  <a:pt x="500753" y="273657"/>
                  <a:pt x="573494" y="222909"/>
                  <a:pt x="514268" y="262394"/>
                </a:cubicBezTo>
                <a:cubicBezTo>
                  <a:pt x="471855" y="326009"/>
                  <a:pt x="527525" y="249134"/>
                  <a:pt x="474511" y="302150"/>
                </a:cubicBezTo>
                <a:cubicBezTo>
                  <a:pt x="421503" y="355160"/>
                  <a:pt x="498366" y="299499"/>
                  <a:pt x="434755" y="341907"/>
                </a:cubicBezTo>
                <a:cubicBezTo>
                  <a:pt x="405157" y="386301"/>
                  <a:pt x="432988" y="351183"/>
                  <a:pt x="371144" y="397566"/>
                </a:cubicBezTo>
                <a:cubicBezTo>
                  <a:pt x="357484" y="407811"/>
                  <a:pt x="331769" y="428017"/>
                  <a:pt x="315485" y="437322"/>
                </a:cubicBezTo>
                <a:cubicBezTo>
                  <a:pt x="244868" y="477674"/>
                  <a:pt x="317942" y="430384"/>
                  <a:pt x="259826" y="469127"/>
                </a:cubicBezTo>
                <a:cubicBezTo>
                  <a:pt x="217415" y="532742"/>
                  <a:pt x="273081" y="455871"/>
                  <a:pt x="220069" y="508884"/>
                </a:cubicBezTo>
                <a:cubicBezTo>
                  <a:pt x="167065" y="561889"/>
                  <a:pt x="243920" y="506237"/>
                  <a:pt x="180313" y="548640"/>
                </a:cubicBezTo>
                <a:cubicBezTo>
                  <a:pt x="175012" y="556591"/>
                  <a:pt x="168684" y="563947"/>
                  <a:pt x="164410" y="572494"/>
                </a:cubicBezTo>
                <a:cubicBezTo>
                  <a:pt x="160662" y="579991"/>
                  <a:pt x="161108" y="589374"/>
                  <a:pt x="156459" y="596348"/>
                </a:cubicBezTo>
                <a:cubicBezTo>
                  <a:pt x="150222" y="605704"/>
                  <a:pt x="139923" y="611664"/>
                  <a:pt x="132605" y="620202"/>
                </a:cubicBezTo>
                <a:cubicBezTo>
                  <a:pt x="129891" y="623368"/>
                  <a:pt x="96723" y="667145"/>
                  <a:pt x="92849" y="675861"/>
                </a:cubicBezTo>
                <a:cubicBezTo>
                  <a:pt x="86041" y="691179"/>
                  <a:pt x="82247" y="707666"/>
                  <a:pt x="76946" y="723569"/>
                </a:cubicBezTo>
                <a:cubicBezTo>
                  <a:pt x="74296" y="731520"/>
                  <a:pt x="71028" y="739292"/>
                  <a:pt x="68995" y="747423"/>
                </a:cubicBezTo>
                <a:cubicBezTo>
                  <a:pt x="49024" y="827306"/>
                  <a:pt x="60006" y="790292"/>
                  <a:pt x="37189" y="858741"/>
                </a:cubicBezTo>
                <a:lnTo>
                  <a:pt x="29238" y="882595"/>
                </a:lnTo>
                <a:cubicBezTo>
                  <a:pt x="0" y="1116509"/>
                  <a:pt x="14814" y="974077"/>
                  <a:pt x="29238" y="1478943"/>
                </a:cubicBezTo>
                <a:cubicBezTo>
                  <a:pt x="29477" y="1487321"/>
                  <a:pt x="33119" y="1495470"/>
                  <a:pt x="37189" y="1502797"/>
                </a:cubicBezTo>
                <a:cubicBezTo>
                  <a:pt x="64473" y="1551908"/>
                  <a:pt x="58003" y="1543178"/>
                  <a:pt x="92849" y="1566407"/>
                </a:cubicBezTo>
                <a:cubicBezTo>
                  <a:pt x="100800" y="1577009"/>
                  <a:pt x="108999" y="1587429"/>
                  <a:pt x="116702" y="1598213"/>
                </a:cubicBezTo>
                <a:cubicBezTo>
                  <a:pt x="122256" y="1605989"/>
                  <a:pt x="125848" y="1615310"/>
                  <a:pt x="132605" y="1622067"/>
                </a:cubicBezTo>
                <a:cubicBezTo>
                  <a:pt x="139362" y="1628824"/>
                  <a:pt x="148508" y="1632668"/>
                  <a:pt x="156459" y="1637969"/>
                </a:cubicBezTo>
                <a:cubicBezTo>
                  <a:pt x="198868" y="1701581"/>
                  <a:pt x="143207" y="1624716"/>
                  <a:pt x="196215" y="1677726"/>
                </a:cubicBezTo>
                <a:cubicBezTo>
                  <a:pt x="249216" y="1730728"/>
                  <a:pt x="172370" y="1675082"/>
                  <a:pt x="235972" y="1717482"/>
                </a:cubicBezTo>
                <a:cubicBezTo>
                  <a:pt x="275461" y="1776714"/>
                  <a:pt x="224704" y="1703960"/>
                  <a:pt x="275729" y="1765190"/>
                </a:cubicBezTo>
                <a:cubicBezTo>
                  <a:pt x="313286" y="1810259"/>
                  <a:pt x="268652" y="1766415"/>
                  <a:pt x="307534" y="1820849"/>
                </a:cubicBezTo>
                <a:cubicBezTo>
                  <a:pt x="314070" y="1829999"/>
                  <a:pt x="323437" y="1836752"/>
                  <a:pt x="331388" y="1844703"/>
                </a:cubicBezTo>
                <a:cubicBezTo>
                  <a:pt x="341110" y="1864148"/>
                  <a:pt x="349143" y="1883502"/>
                  <a:pt x="363193" y="1900362"/>
                </a:cubicBezTo>
                <a:cubicBezTo>
                  <a:pt x="370392" y="1909001"/>
                  <a:pt x="380143" y="1915340"/>
                  <a:pt x="387047" y="1924216"/>
                </a:cubicBezTo>
                <a:cubicBezTo>
                  <a:pt x="398781" y="1939303"/>
                  <a:pt x="408250" y="1956021"/>
                  <a:pt x="418852" y="1971924"/>
                </a:cubicBezTo>
                <a:lnTo>
                  <a:pt x="434755" y="1995778"/>
                </a:lnTo>
                <a:lnTo>
                  <a:pt x="466560" y="2043486"/>
                </a:lnTo>
                <a:lnTo>
                  <a:pt x="482462" y="2067340"/>
                </a:lnTo>
                <a:cubicBezTo>
                  <a:pt x="485113" y="2077942"/>
                  <a:pt x="486577" y="2088913"/>
                  <a:pt x="490414" y="2099145"/>
                </a:cubicBezTo>
                <a:cubicBezTo>
                  <a:pt x="499062" y="2122207"/>
                  <a:pt x="509035" y="2135028"/>
                  <a:pt x="522219" y="2154804"/>
                </a:cubicBezTo>
                <a:cubicBezTo>
                  <a:pt x="524869" y="2168056"/>
                  <a:pt x="524578" y="2182257"/>
                  <a:pt x="530170" y="2194560"/>
                </a:cubicBezTo>
                <a:cubicBezTo>
                  <a:pt x="533757" y="2202452"/>
                  <a:pt x="575170" y="2262231"/>
                  <a:pt x="585829" y="2274074"/>
                </a:cubicBezTo>
                <a:cubicBezTo>
                  <a:pt x="600874" y="2290790"/>
                  <a:pt x="621062" y="2303069"/>
                  <a:pt x="633537" y="2321781"/>
                </a:cubicBezTo>
                <a:cubicBezTo>
                  <a:pt x="638838" y="2329732"/>
                  <a:pt x="643322" y="2338294"/>
                  <a:pt x="649440" y="2345635"/>
                </a:cubicBezTo>
                <a:cubicBezTo>
                  <a:pt x="656639" y="2354274"/>
                  <a:pt x="666390" y="2360613"/>
                  <a:pt x="673294" y="2369489"/>
                </a:cubicBezTo>
                <a:cubicBezTo>
                  <a:pt x="685028" y="2384576"/>
                  <a:pt x="694497" y="2401294"/>
                  <a:pt x="705099" y="2417197"/>
                </a:cubicBezTo>
                <a:cubicBezTo>
                  <a:pt x="710400" y="2425148"/>
                  <a:pt x="714245" y="2434293"/>
                  <a:pt x="721002" y="2441051"/>
                </a:cubicBezTo>
                <a:cubicBezTo>
                  <a:pt x="728953" y="2449002"/>
                  <a:pt x="737951" y="2456029"/>
                  <a:pt x="744855" y="2464905"/>
                </a:cubicBezTo>
                <a:cubicBezTo>
                  <a:pt x="756589" y="2479992"/>
                  <a:pt x="763146" y="2499098"/>
                  <a:pt x="776661" y="2512613"/>
                </a:cubicBezTo>
                <a:cubicBezTo>
                  <a:pt x="784612" y="2520564"/>
                  <a:pt x="793316" y="2527828"/>
                  <a:pt x="800515" y="2536467"/>
                </a:cubicBezTo>
                <a:cubicBezTo>
                  <a:pt x="806633" y="2543808"/>
                  <a:pt x="809660" y="2553563"/>
                  <a:pt x="816417" y="2560320"/>
                </a:cubicBezTo>
                <a:cubicBezTo>
                  <a:pt x="823174" y="2567077"/>
                  <a:pt x="832320" y="2570922"/>
                  <a:pt x="840271" y="2576223"/>
                </a:cubicBezTo>
                <a:cubicBezTo>
                  <a:pt x="877377" y="2631882"/>
                  <a:pt x="856173" y="2613329"/>
                  <a:pt x="895930" y="2639834"/>
                </a:cubicBezTo>
                <a:cubicBezTo>
                  <a:pt x="938343" y="2703449"/>
                  <a:pt x="882673" y="2626574"/>
                  <a:pt x="935687" y="2679590"/>
                </a:cubicBezTo>
                <a:cubicBezTo>
                  <a:pt x="942444" y="2686347"/>
                  <a:pt x="945471" y="2696103"/>
                  <a:pt x="951589" y="2703444"/>
                </a:cubicBezTo>
                <a:cubicBezTo>
                  <a:pt x="1013872" y="2778185"/>
                  <a:pt x="926859" y="2654421"/>
                  <a:pt x="1007249" y="2775006"/>
                </a:cubicBezTo>
                <a:lnTo>
                  <a:pt x="1023151" y="2798860"/>
                </a:lnTo>
                <a:lnTo>
                  <a:pt x="1039054" y="2822714"/>
                </a:lnTo>
                <a:cubicBezTo>
                  <a:pt x="1057978" y="2879487"/>
                  <a:pt x="1041009" y="2861123"/>
                  <a:pt x="1078810" y="2886324"/>
                </a:cubicBezTo>
                <a:cubicBezTo>
                  <a:pt x="1135795" y="2971803"/>
                  <a:pt x="1084773" y="2908521"/>
                  <a:pt x="1134469" y="2949934"/>
                </a:cubicBezTo>
                <a:cubicBezTo>
                  <a:pt x="1155869" y="2967767"/>
                  <a:pt x="1156795" y="2978410"/>
                  <a:pt x="1182177" y="2989691"/>
                </a:cubicBezTo>
                <a:cubicBezTo>
                  <a:pt x="1196542" y="2996076"/>
                  <a:pt x="1242118" y="3009986"/>
                  <a:pt x="1261690" y="3013545"/>
                </a:cubicBezTo>
                <a:cubicBezTo>
                  <a:pt x="1280129" y="3016897"/>
                  <a:pt x="1298796" y="3018846"/>
                  <a:pt x="1317349" y="3021496"/>
                </a:cubicBezTo>
                <a:lnTo>
                  <a:pt x="1595645" y="3013545"/>
                </a:lnTo>
                <a:cubicBezTo>
                  <a:pt x="1606886" y="3013010"/>
                  <a:pt x="1657100" y="3007674"/>
                  <a:pt x="1675158" y="2997642"/>
                </a:cubicBezTo>
                <a:cubicBezTo>
                  <a:pt x="1767210" y="2946501"/>
                  <a:pt x="1688766" y="2987058"/>
                  <a:pt x="1746720" y="2941983"/>
                </a:cubicBezTo>
                <a:cubicBezTo>
                  <a:pt x="1761807" y="2930249"/>
                  <a:pt x="1778525" y="2920780"/>
                  <a:pt x="1794428" y="2910178"/>
                </a:cubicBezTo>
                <a:lnTo>
                  <a:pt x="1818282" y="2894275"/>
                </a:lnTo>
                <a:lnTo>
                  <a:pt x="1842135" y="2878373"/>
                </a:lnTo>
                <a:cubicBezTo>
                  <a:pt x="1847436" y="2870422"/>
                  <a:pt x="1851920" y="2861860"/>
                  <a:pt x="1858038" y="2854519"/>
                </a:cubicBezTo>
                <a:cubicBezTo>
                  <a:pt x="1877170" y="2831561"/>
                  <a:pt x="1882291" y="2830399"/>
                  <a:pt x="1905746" y="2814762"/>
                </a:cubicBezTo>
                <a:cubicBezTo>
                  <a:pt x="1911047" y="2806811"/>
                  <a:pt x="1914892" y="2797665"/>
                  <a:pt x="1921649" y="2790908"/>
                </a:cubicBezTo>
                <a:cubicBezTo>
                  <a:pt x="1928406" y="2784151"/>
                  <a:pt x="1939532" y="2782468"/>
                  <a:pt x="1945502" y="2775006"/>
                </a:cubicBezTo>
                <a:cubicBezTo>
                  <a:pt x="1989396" y="2720139"/>
                  <a:pt x="1908946" y="2780824"/>
                  <a:pt x="1977308" y="2735249"/>
                </a:cubicBezTo>
                <a:lnTo>
                  <a:pt x="2025015" y="2663687"/>
                </a:lnTo>
                <a:lnTo>
                  <a:pt x="2040918" y="2639834"/>
                </a:lnTo>
                <a:cubicBezTo>
                  <a:pt x="2055496" y="2596099"/>
                  <a:pt x="2040110" y="2635285"/>
                  <a:pt x="2064772" y="2592126"/>
                </a:cubicBezTo>
                <a:cubicBezTo>
                  <a:pt x="2105128" y="2521504"/>
                  <a:pt x="2057832" y="2594584"/>
                  <a:pt x="2096577" y="2536467"/>
                </a:cubicBezTo>
                <a:cubicBezTo>
                  <a:pt x="2093927" y="2475507"/>
                  <a:pt x="2093133" y="2414438"/>
                  <a:pt x="2088626" y="2353587"/>
                </a:cubicBezTo>
                <a:cubicBezTo>
                  <a:pt x="2087819" y="2342689"/>
                  <a:pt x="2082472" y="2332561"/>
                  <a:pt x="2080675" y="2321781"/>
                </a:cubicBezTo>
                <a:cubicBezTo>
                  <a:pt x="2077162" y="2300703"/>
                  <a:pt x="2076236" y="2279249"/>
                  <a:pt x="2072723" y="2258171"/>
                </a:cubicBezTo>
                <a:cubicBezTo>
                  <a:pt x="2068279" y="2231510"/>
                  <a:pt x="2060174" y="2205478"/>
                  <a:pt x="2056821" y="2178658"/>
                </a:cubicBezTo>
                <a:cubicBezTo>
                  <a:pt x="2054170" y="2157454"/>
                  <a:pt x="2053674" y="2135868"/>
                  <a:pt x="2048869" y="2115047"/>
                </a:cubicBezTo>
                <a:cubicBezTo>
                  <a:pt x="2045660" y="2101140"/>
                  <a:pt x="2037068" y="2088962"/>
                  <a:pt x="2032967" y="2075291"/>
                </a:cubicBezTo>
                <a:cubicBezTo>
                  <a:pt x="2029084" y="2062346"/>
                  <a:pt x="2028293" y="2048645"/>
                  <a:pt x="2025015" y="2035534"/>
                </a:cubicBezTo>
                <a:cubicBezTo>
                  <a:pt x="2022982" y="2027403"/>
                  <a:pt x="2019097" y="2019811"/>
                  <a:pt x="2017064" y="2011680"/>
                </a:cubicBezTo>
                <a:cubicBezTo>
                  <a:pt x="2013786" y="1998569"/>
                  <a:pt x="2012996" y="1984868"/>
                  <a:pt x="2009113" y="1971924"/>
                </a:cubicBezTo>
                <a:cubicBezTo>
                  <a:pt x="1991794" y="1914193"/>
                  <a:pt x="1994649" y="1952007"/>
                  <a:pt x="1985259" y="1900362"/>
                </a:cubicBezTo>
                <a:cubicBezTo>
                  <a:pt x="1981907" y="1881923"/>
                  <a:pt x="1980158" y="1863226"/>
                  <a:pt x="1977308" y="1844703"/>
                </a:cubicBezTo>
                <a:cubicBezTo>
                  <a:pt x="1974856" y="1828768"/>
                  <a:pt x="1971487" y="1812976"/>
                  <a:pt x="1969356" y="1796995"/>
                </a:cubicBezTo>
                <a:cubicBezTo>
                  <a:pt x="1966655" y="1776740"/>
                  <a:pt x="1957606" y="1684660"/>
                  <a:pt x="1953454" y="1661823"/>
                </a:cubicBezTo>
                <a:cubicBezTo>
                  <a:pt x="1951955" y="1653577"/>
                  <a:pt x="1947387" y="1646136"/>
                  <a:pt x="1945502" y="1637969"/>
                </a:cubicBezTo>
                <a:cubicBezTo>
                  <a:pt x="1939424" y="1611632"/>
                  <a:pt x="1936155" y="1584678"/>
                  <a:pt x="1929600" y="1558456"/>
                </a:cubicBezTo>
                <a:lnTo>
                  <a:pt x="1921649" y="1526651"/>
                </a:lnTo>
                <a:cubicBezTo>
                  <a:pt x="1914876" y="1438613"/>
                  <a:pt x="1919607" y="1445906"/>
                  <a:pt x="1905746" y="1383527"/>
                </a:cubicBezTo>
                <a:cubicBezTo>
                  <a:pt x="1903375" y="1372859"/>
                  <a:pt x="1900935" y="1362189"/>
                  <a:pt x="1897795" y="1351722"/>
                </a:cubicBezTo>
                <a:cubicBezTo>
                  <a:pt x="1892978" y="1335666"/>
                  <a:pt x="1881892" y="1304014"/>
                  <a:pt x="1881892" y="1304014"/>
                </a:cubicBezTo>
                <a:cubicBezTo>
                  <a:pt x="1879242" y="1282811"/>
                  <a:pt x="1877454" y="1261482"/>
                  <a:pt x="1873941" y="1240404"/>
                </a:cubicBezTo>
                <a:cubicBezTo>
                  <a:pt x="1872144" y="1229625"/>
                  <a:pt x="1868360" y="1219267"/>
                  <a:pt x="1865989" y="1208599"/>
                </a:cubicBezTo>
                <a:cubicBezTo>
                  <a:pt x="1863057" y="1195406"/>
                  <a:pt x="1860387" y="1182151"/>
                  <a:pt x="1858038" y="1168842"/>
                </a:cubicBezTo>
                <a:cubicBezTo>
                  <a:pt x="1852434" y="1137089"/>
                  <a:pt x="1847436" y="1105232"/>
                  <a:pt x="1842135" y="1073427"/>
                </a:cubicBezTo>
                <a:cubicBezTo>
                  <a:pt x="1836380" y="1038899"/>
                  <a:pt x="1833642" y="1019304"/>
                  <a:pt x="1826233" y="985962"/>
                </a:cubicBezTo>
                <a:cubicBezTo>
                  <a:pt x="1823862" y="975294"/>
                  <a:pt x="1821422" y="964624"/>
                  <a:pt x="1818282" y="954157"/>
                </a:cubicBezTo>
                <a:cubicBezTo>
                  <a:pt x="1813465" y="938101"/>
                  <a:pt x="1805667" y="922886"/>
                  <a:pt x="1802379" y="906449"/>
                </a:cubicBezTo>
                <a:cubicBezTo>
                  <a:pt x="1797078" y="879945"/>
                  <a:pt x="1790298" y="853694"/>
                  <a:pt x="1786476" y="826936"/>
                </a:cubicBezTo>
                <a:cubicBezTo>
                  <a:pt x="1782338" y="797967"/>
                  <a:pt x="1779946" y="767588"/>
                  <a:pt x="1770574" y="739472"/>
                </a:cubicBezTo>
                <a:cubicBezTo>
                  <a:pt x="1766060" y="725931"/>
                  <a:pt x="1759683" y="713079"/>
                  <a:pt x="1754671" y="699715"/>
                </a:cubicBezTo>
                <a:cubicBezTo>
                  <a:pt x="1751728" y="691867"/>
                  <a:pt x="1749370" y="683812"/>
                  <a:pt x="1746720" y="675861"/>
                </a:cubicBezTo>
                <a:cubicBezTo>
                  <a:pt x="1744070" y="641405"/>
                  <a:pt x="1742807" y="606815"/>
                  <a:pt x="1738769" y="572494"/>
                </a:cubicBezTo>
                <a:cubicBezTo>
                  <a:pt x="1736585" y="553930"/>
                  <a:pt x="1719188" y="505800"/>
                  <a:pt x="1714915" y="492981"/>
                </a:cubicBezTo>
                <a:cubicBezTo>
                  <a:pt x="1712265" y="485030"/>
                  <a:pt x="1711612" y="476101"/>
                  <a:pt x="1706963" y="469127"/>
                </a:cubicBezTo>
                <a:cubicBezTo>
                  <a:pt x="1661395" y="400774"/>
                  <a:pt x="1716026" y="487253"/>
                  <a:pt x="1683109" y="421420"/>
                </a:cubicBezTo>
                <a:cubicBezTo>
                  <a:pt x="1663678" y="382558"/>
                  <a:pt x="1669247" y="413678"/>
                  <a:pt x="1659255" y="373712"/>
                </a:cubicBezTo>
                <a:cubicBezTo>
                  <a:pt x="1655977" y="360601"/>
                  <a:pt x="1654236" y="347148"/>
                  <a:pt x="1651304" y="333955"/>
                </a:cubicBezTo>
                <a:cubicBezTo>
                  <a:pt x="1648933" y="323287"/>
                  <a:pt x="1645724" y="312818"/>
                  <a:pt x="1643353" y="302150"/>
                </a:cubicBezTo>
                <a:cubicBezTo>
                  <a:pt x="1640421" y="288957"/>
                  <a:pt x="1638958" y="275432"/>
                  <a:pt x="1635402" y="262394"/>
                </a:cubicBezTo>
                <a:cubicBezTo>
                  <a:pt x="1630991" y="246222"/>
                  <a:pt x="1624800" y="230589"/>
                  <a:pt x="1619499" y="214686"/>
                </a:cubicBezTo>
                <a:cubicBezTo>
                  <a:pt x="1619497" y="214681"/>
                  <a:pt x="1603599" y="166982"/>
                  <a:pt x="1603596" y="166978"/>
                </a:cubicBezTo>
                <a:cubicBezTo>
                  <a:pt x="1598295" y="159027"/>
                  <a:pt x="1594043" y="150266"/>
                  <a:pt x="1587694" y="143124"/>
                </a:cubicBezTo>
                <a:cubicBezTo>
                  <a:pt x="1572753" y="126315"/>
                  <a:pt x="1552461" y="114128"/>
                  <a:pt x="1539986" y="95416"/>
                </a:cubicBezTo>
                <a:cubicBezTo>
                  <a:pt x="1534685" y="87465"/>
                  <a:pt x="1531275" y="77855"/>
                  <a:pt x="1524083" y="71562"/>
                </a:cubicBezTo>
                <a:cubicBezTo>
                  <a:pt x="1509699" y="58976"/>
                  <a:pt x="1492278" y="50359"/>
                  <a:pt x="1476375" y="39757"/>
                </a:cubicBezTo>
                <a:cubicBezTo>
                  <a:pt x="1468424" y="34456"/>
                  <a:pt x="1461588" y="26876"/>
                  <a:pt x="1452522" y="23854"/>
                </a:cubicBezTo>
                <a:cubicBezTo>
                  <a:pt x="1382045" y="363"/>
                  <a:pt x="1421474" y="9803"/>
                  <a:pt x="1333252" y="0"/>
                </a:cubicBezTo>
                <a:cubicBezTo>
                  <a:pt x="1251089" y="2651"/>
                  <a:pt x="1168834" y="3262"/>
                  <a:pt x="1086762" y="7952"/>
                </a:cubicBezTo>
                <a:cubicBezTo>
                  <a:pt x="1075852" y="8575"/>
                  <a:pt x="1065642" y="13613"/>
                  <a:pt x="1054956" y="15903"/>
                </a:cubicBezTo>
                <a:cubicBezTo>
                  <a:pt x="1028527" y="21566"/>
                  <a:pt x="1001085" y="23259"/>
                  <a:pt x="975443" y="31806"/>
                </a:cubicBezTo>
                <a:cubicBezTo>
                  <a:pt x="920907" y="49984"/>
                  <a:pt x="988607" y="28514"/>
                  <a:pt x="911833" y="47708"/>
                </a:cubicBezTo>
                <a:cubicBezTo>
                  <a:pt x="869968" y="58175"/>
                  <a:pt x="874726" y="55660"/>
                  <a:pt x="848222" y="63611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4"/>
          <p:cNvSpPr txBox="1">
            <a:spLocks noChangeArrowheads="1"/>
          </p:cNvSpPr>
          <p:nvPr/>
        </p:nvSpPr>
        <p:spPr bwMode="auto">
          <a:xfrm>
            <a:off x="5220072" y="5517232"/>
            <a:ext cx="3375992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000000"/>
                </a:solidFill>
                <a:latin typeface="Times New Roman" pitchFamily="18" charset="0"/>
              </a:rPr>
              <a:t>damals war hier eine große </a:t>
            </a:r>
          </a:p>
          <a:p>
            <a:pPr algn="ctr"/>
            <a:r>
              <a:rPr lang="de-DE" b="1" dirty="0">
                <a:solidFill>
                  <a:srgbClr val="A20000"/>
                </a:solidFill>
                <a:latin typeface="Times New Roman" pitchFamily="18" charset="0"/>
              </a:rPr>
              <a:t>karg bewachsene, </a:t>
            </a:r>
          </a:p>
          <a:p>
            <a:pPr algn="ctr"/>
            <a:r>
              <a:rPr lang="de-DE" b="1" dirty="0">
                <a:solidFill>
                  <a:srgbClr val="A20000"/>
                </a:solidFill>
                <a:latin typeface="Times New Roman" pitchFamily="18" charset="0"/>
              </a:rPr>
              <a:t>aber blumenreiche Wiese </a:t>
            </a:r>
          </a:p>
          <a:p>
            <a:pPr algn="ctr"/>
            <a:r>
              <a:rPr lang="de-DE" b="1" dirty="0">
                <a:solidFill>
                  <a:srgbClr val="000000"/>
                </a:solidFill>
                <a:latin typeface="Times New Roman" pitchFamily="18" charset="0"/>
              </a:rPr>
              <a:t>voller Schmetterlinge</a:t>
            </a:r>
            <a:endParaRPr lang="de-DE" b="1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35842" name="Textfeld 4"/>
          <p:cNvSpPr txBox="1">
            <a:spLocks noChangeArrowheads="1"/>
          </p:cNvSpPr>
          <p:nvPr/>
        </p:nvSpPr>
        <p:spPr bwMode="auto">
          <a:xfrm>
            <a:off x="1619672" y="260648"/>
            <a:ext cx="6408712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Ich blicke zurück auf die </a:t>
            </a:r>
            <a:r>
              <a:rPr lang="de-DE" sz="2400" b="1" dirty="0">
                <a:solidFill>
                  <a:srgbClr val="A20000"/>
                </a:solidFill>
                <a:latin typeface="Times New Roman" pitchFamily="18" charset="0"/>
              </a:rPr>
              <a:t>fünfziger Jahre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des vorigen Jahrhunderts in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</a:rPr>
              <a:t>Bramsche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 algn="ctr"/>
            <a:r>
              <a:rPr lang="de-DE" sz="2400" dirty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hier: </a:t>
            </a:r>
            <a:r>
              <a:rPr lang="de-DE" sz="2400" b="1" dirty="0" err="1">
                <a:solidFill>
                  <a:srgbClr val="A20000"/>
                </a:solidFill>
                <a:latin typeface="Times New Roman" pitchFamily="18" charset="0"/>
                <a:cs typeface="Calibri" pitchFamily="34" charset="0"/>
              </a:rPr>
              <a:t>Lutterdamm</a:t>
            </a:r>
            <a:endParaRPr lang="de-DE" sz="2400" b="1" dirty="0">
              <a:solidFill>
                <a:srgbClr val="A2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Gras, draußen, Pflanze, Feld enthält.&#10;&#10;Automatisch generierte Beschreibung">
            <a:extLst>
              <a:ext uri="{FF2B5EF4-FFF2-40B4-BE49-F238E27FC236}">
                <a16:creationId xmlns:a16="http://schemas.microsoft.com/office/drawing/2014/main" id="{FBC1064F-C109-24EF-A9FF-BA330FCCA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9086850" cy="6858000"/>
          </a:xfrm>
          <a:prstGeom prst="rect">
            <a:avLst/>
          </a:prstGeom>
        </p:spPr>
      </p:pic>
      <p:sp>
        <p:nvSpPr>
          <p:cNvPr id="8" name="Textfeld 4"/>
          <p:cNvSpPr txBox="1">
            <a:spLocks noChangeArrowheads="1"/>
          </p:cNvSpPr>
          <p:nvPr/>
        </p:nvSpPr>
        <p:spPr bwMode="auto">
          <a:xfrm>
            <a:off x="323528" y="116632"/>
            <a:ext cx="108012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000000"/>
                </a:solidFill>
                <a:latin typeface="Times New Roman" pitchFamily="18" charset="0"/>
              </a:rPr>
              <a:t>etwa so:</a:t>
            </a:r>
            <a:endParaRPr lang="de-DE" b="1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13" name="Grafik 1" descr="50_10518_Rumänien1_2012.JPG">
            <a:extLst>
              <a:ext uri="{FF2B5EF4-FFF2-40B4-BE49-F238E27FC236}">
                <a16:creationId xmlns:a16="http://schemas.microsoft.com/office/drawing/2014/main" id="{D2A95F9B-3DD2-1420-9AAF-FC8637E41AC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748" y="3429000"/>
            <a:ext cx="3096716" cy="311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2ABA5CB-B2E2-F59F-9E96-0B81FC7AC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863" y="6381750"/>
            <a:ext cx="560387" cy="253916"/>
          </a:xfrm>
          <a:prstGeom prst="rect">
            <a:avLst/>
          </a:prstGeom>
          <a:solidFill>
            <a:srgbClr val="FFFFFF">
              <a:lumMod val="5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23168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11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7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4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1080</Words>
  <Application>Microsoft Office PowerPoint</Application>
  <PresentationFormat>Bildschirmpräsentation (4:3)</PresentationFormat>
  <Paragraphs>252</Paragraphs>
  <Slides>68</Slides>
  <Notes>37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12</vt:i4>
      </vt:variant>
      <vt:variant>
        <vt:lpstr>Folientitel</vt:lpstr>
      </vt:variant>
      <vt:variant>
        <vt:i4>68</vt:i4>
      </vt:variant>
    </vt:vector>
  </HeadingPairs>
  <TitlesOfParts>
    <vt:vector size="83" baseType="lpstr">
      <vt:lpstr>Arial</vt:lpstr>
      <vt:lpstr>Calibri</vt:lpstr>
      <vt:lpstr>Times New Roman</vt:lpstr>
      <vt:lpstr>11_Standarddesign</vt:lpstr>
      <vt:lpstr>3_Larissa-Design</vt:lpstr>
      <vt:lpstr>1_Larissa-Design</vt:lpstr>
      <vt:lpstr>9_Standarddesign</vt:lpstr>
      <vt:lpstr>2_Larissa-Design</vt:lpstr>
      <vt:lpstr>4_Larissa-Design</vt:lpstr>
      <vt:lpstr>Standarddesign</vt:lpstr>
      <vt:lpstr>5_Larissa-Design</vt:lpstr>
      <vt:lpstr>Larissa-Design</vt:lpstr>
      <vt:lpstr>2_Standarddesign</vt:lpstr>
      <vt:lpstr>27_Standarddesign</vt:lpstr>
      <vt:lpstr>14_Standarddesign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Philosophische Fakultaet HHUD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Kunz</dc:creator>
  <cp:lastModifiedBy>Werner Kunz</cp:lastModifiedBy>
  <cp:revision>773</cp:revision>
  <dcterms:created xsi:type="dcterms:W3CDTF">2019-07-16T15:08:30Z</dcterms:created>
  <dcterms:modified xsi:type="dcterms:W3CDTF">2022-06-15T11:26:34Z</dcterms:modified>
</cp:coreProperties>
</file>